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9"/>
  </p:notesMasterIdLst>
  <p:sldIdLst>
    <p:sldId id="256" r:id="rId2"/>
    <p:sldId id="274" r:id="rId3"/>
    <p:sldId id="257" r:id="rId4"/>
    <p:sldId id="261" r:id="rId5"/>
    <p:sldId id="260" r:id="rId6"/>
    <p:sldId id="263" r:id="rId7"/>
    <p:sldId id="264" r:id="rId8"/>
    <p:sldId id="262" r:id="rId9"/>
    <p:sldId id="265" r:id="rId10"/>
    <p:sldId id="267" r:id="rId11"/>
    <p:sldId id="266" r:id="rId12"/>
    <p:sldId id="270" r:id="rId13"/>
    <p:sldId id="271" r:id="rId14"/>
    <p:sldId id="269" r:id="rId15"/>
    <p:sldId id="272" r:id="rId16"/>
    <p:sldId id="268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041AC4-FF10-4BAD-B02C-DAD6465D354B}" type="datetimeFigureOut">
              <a:rPr lang="ru-RU" smtClean="0"/>
              <a:pPr/>
              <a:t>09.05.2012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0F3840-A953-4743-90F8-095C3D456C6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F1C07E-A4B1-4E1A-94C6-D2C15CC20C8C}" type="slidenum">
              <a:rPr lang="ru-RU"/>
              <a:pPr/>
              <a:t>4</a:t>
            </a:fld>
            <a:endParaRPr lang="ru-RU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C12ED7-D1E4-49DD-A0CB-4F61F47F9744}" type="slidenum">
              <a:rPr lang="ru-RU"/>
              <a:pPr/>
              <a:t>5</a:t>
            </a:fld>
            <a:endParaRPr lang="ru-RU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6FD29C-9001-4BAC-94F4-B59E79ED5964}" type="slidenum">
              <a:rPr lang="ru-RU"/>
              <a:pPr/>
              <a:t>6</a:t>
            </a:fld>
            <a:endParaRPr lang="ru-RU"/>
          </a:p>
        </p:txBody>
      </p:sp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02C611-81C3-450F-B75C-31864D819E82}" type="slidenum">
              <a:rPr lang="ru-RU"/>
              <a:pPr/>
              <a:t>14</a:t>
            </a:fld>
            <a:endParaRPr lang="ru-RU"/>
          </a:p>
        </p:txBody>
      </p:sp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10.05.2012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Information Technologies and Management, Almaty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CE9DE-1368-4C35-9826-12D8CFBF3E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10.05.2012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Information Technologies and Management, Almaty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CE9DE-1368-4C35-9826-12D8CFBF3E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10.05.2012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Information Technologies and Management, Almaty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CE9DE-1368-4C35-9826-12D8CFBF3E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10.05.2012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Information Technologies and Management, Almaty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804025" y="6481763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C8CE9DE-1368-4C35-9826-12D8CFBF3E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10.05.2012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Information Technologies and Management, Almaty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CE9DE-1368-4C35-9826-12D8CFBF3E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10.05.2012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Information Technologies and Management, Almaty</a:t>
            </a: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CE9DE-1368-4C35-9826-12D8CFBF3E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10.05.2012</a:t>
            </a: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Information Technologies and Management, Almaty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CE9DE-1368-4C35-9826-12D8CFBF3E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10.05.2012</a:t>
            </a: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Information Technologies and Management, Almaty</a:t>
            </a: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CE9DE-1368-4C35-9826-12D8CFBF3E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10.05.2012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Information Technologies and Management, Almaty</a:t>
            </a: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CE9DE-1368-4C35-9826-12D8CFBF3E2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10.05.2012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Information Technologies and Management, Almaty</a:t>
            </a: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CE9DE-1368-4C35-9826-12D8CFBF3E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10.05.2012</a:t>
            </a: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Information Technologies and Management, Almaty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CE9DE-1368-4C35-9826-12D8CFBF3E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10.05.2012</a:t>
            </a: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Information Technologies and Management, Almaty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CE9DE-1368-4C35-9826-12D8CFBF3E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33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ru-RU" smtClean="0"/>
              <a:t>10.05.2012</a:t>
            </a:r>
            <a:endParaRPr lang="ru-RU"/>
          </a:p>
        </p:txBody>
      </p:sp>
      <p:sp>
        <p:nvSpPr>
          <p:cNvPr id="533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fr-FR" smtClean="0"/>
              <a:t>Information Technologies and Management, Almaty</a:t>
            </a:r>
            <a:endParaRPr lang="ru-RU"/>
          </a:p>
        </p:txBody>
      </p:sp>
      <p:sp>
        <p:nvSpPr>
          <p:cNvPr id="533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C8CE9DE-1368-4C35-9826-12D8CFBF3E2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Model based conformance testing of communication protocols in common programming language	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Nikolay Pakulin </a:t>
            </a:r>
          </a:p>
          <a:p>
            <a:r>
              <a:rPr lang="en-US" dirty="0" smtClean="0"/>
              <a:t>Senior Researcher, ISP RAS, Moscow</a:t>
            </a:r>
          </a:p>
          <a:p>
            <a:r>
              <a:rPr lang="en-US" dirty="0" smtClean="0"/>
              <a:t>npak@ispras.ru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 to MBT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Fully automated test construction</a:t>
            </a:r>
          </a:p>
          <a:p>
            <a:pPr lvl="1"/>
            <a:r>
              <a:rPr lang="en-US" dirty="0" smtClean="0"/>
              <a:t>Solvers require linear constraints, no maps, sets, lists, etc.</a:t>
            </a:r>
          </a:p>
          <a:p>
            <a:pPr lvl="1"/>
            <a:r>
              <a:rPr lang="en-US" dirty="0" smtClean="0"/>
              <a:t>State explosion problem: small (impractical) protocols only</a:t>
            </a:r>
          </a:p>
          <a:p>
            <a:pPr lvl="2"/>
            <a:r>
              <a:rPr lang="en-US" dirty="0" smtClean="0"/>
              <a:t>Or tricky manual adjustments</a:t>
            </a:r>
          </a:p>
          <a:p>
            <a:r>
              <a:rPr lang="en-US" dirty="0" smtClean="0"/>
              <a:t>Model exploration</a:t>
            </a:r>
          </a:p>
          <a:p>
            <a:pPr lvl="1"/>
            <a:r>
              <a:rPr lang="en-US" dirty="0" smtClean="0"/>
              <a:t>Long test sequences</a:t>
            </a:r>
          </a:p>
          <a:p>
            <a:pPr lvl="1"/>
            <a:r>
              <a:rPr lang="en-US" dirty="0" smtClean="0"/>
              <a:t>Random walk – irreproducible results</a:t>
            </a:r>
          </a:p>
          <a:p>
            <a:r>
              <a:rPr lang="en-US" dirty="0" smtClean="0"/>
              <a:t>On-the-fly test generation</a:t>
            </a:r>
          </a:p>
          <a:p>
            <a:pPr lvl="1"/>
            <a:r>
              <a:rPr lang="en-US" dirty="0" smtClean="0"/>
              <a:t>No need for solvers</a:t>
            </a:r>
          </a:p>
          <a:p>
            <a:pPr lvl="1"/>
            <a:r>
              <a:rPr lang="en-US" dirty="0" smtClean="0"/>
              <a:t>Test sequence implementation dependent</a:t>
            </a:r>
          </a:p>
          <a:p>
            <a:pPr lvl="1"/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10.05.2012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E9DE-1368-4C35-9826-12D8CFBF3E2D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Information Technologies and Management, Almaty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PyTESK</a:t>
            </a:r>
            <a:r>
              <a:rPr lang="en-US" dirty="0" smtClean="0"/>
              <a:t>: MBT in Python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PyTESK</a:t>
            </a:r>
            <a:r>
              <a:rPr lang="en-US" dirty="0" smtClean="0"/>
              <a:t> is a Python library</a:t>
            </a:r>
          </a:p>
          <a:p>
            <a:pPr lvl="1"/>
            <a:r>
              <a:rPr lang="en-US" dirty="0" smtClean="0"/>
              <a:t>Behavior modeling: contracts, EFSM, message sequencing</a:t>
            </a:r>
          </a:p>
          <a:p>
            <a:pPr lvl="1"/>
            <a:r>
              <a:rPr lang="en-US" dirty="0" smtClean="0"/>
              <a:t>Model composition: processes, channels, message exchange</a:t>
            </a:r>
          </a:p>
          <a:p>
            <a:pPr lvl="1"/>
            <a:r>
              <a:rPr lang="en-US" dirty="0" smtClean="0"/>
              <a:t>Test construction: traversal of a state machine on-the-fly</a:t>
            </a:r>
          </a:p>
          <a:p>
            <a:r>
              <a:rPr lang="en-US" dirty="0" smtClean="0"/>
              <a:t>Why Python</a:t>
            </a:r>
          </a:p>
          <a:p>
            <a:pPr lvl="1"/>
            <a:r>
              <a:rPr lang="en-US" dirty="0" smtClean="0"/>
              <a:t>Clean language with simple grammar, </a:t>
            </a:r>
            <a:r>
              <a:rPr lang="en-US" dirty="0" smtClean="0"/>
              <a:t>well documented</a:t>
            </a:r>
            <a:endParaRPr lang="en-US" dirty="0" smtClean="0"/>
          </a:p>
          <a:p>
            <a:pPr lvl="1"/>
            <a:r>
              <a:rPr lang="en-US" dirty="0" smtClean="0"/>
              <a:t>Powerful extension mechanism, rich library</a:t>
            </a:r>
          </a:p>
          <a:p>
            <a:pPr lvl="1"/>
            <a:r>
              <a:rPr lang="en-US" dirty="0" smtClean="0"/>
              <a:t>Widespread: tools, books, tutorials</a:t>
            </a:r>
          </a:p>
          <a:p>
            <a:r>
              <a:rPr lang="en-US" dirty="0" smtClean="0"/>
              <a:t>Alternatives: </a:t>
            </a:r>
          </a:p>
          <a:p>
            <a:pPr lvl="1"/>
            <a:r>
              <a:rPr lang="en-US" dirty="0" smtClean="0"/>
              <a:t>Perl (write-only language), </a:t>
            </a:r>
          </a:p>
          <a:p>
            <a:pPr lvl="1"/>
            <a:r>
              <a:rPr lang="en-US" dirty="0" smtClean="0"/>
              <a:t>Ruby (poorly documented, less tools)</a:t>
            </a:r>
          </a:p>
          <a:p>
            <a:pPr lvl="1"/>
            <a:r>
              <a:rPr lang="en-US" dirty="0" smtClean="0"/>
              <a:t>Java, C# - complex languages</a:t>
            </a:r>
          </a:p>
          <a:p>
            <a:pPr lvl="1"/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10.05.2012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E9DE-1368-4C35-9826-12D8CFBF3E2D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Information Technologies and Management, Almaty</a:t>
            </a:r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PyTESK</a:t>
            </a:r>
            <a:r>
              <a:rPr lang="en-US" dirty="0" smtClean="0"/>
              <a:t> Models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i="1" dirty="0" smtClean="0"/>
              <a:t># State machine model: transition </a:t>
            </a:r>
          </a:p>
          <a:p>
            <a:pPr>
              <a:buNone/>
            </a:pPr>
            <a:r>
              <a:rPr lang="en-US" i="1" dirty="0" smtClean="0"/>
              <a:t>@Transition</a:t>
            </a:r>
          </a:p>
          <a:p>
            <a:pPr>
              <a:buNone/>
            </a:pPr>
            <a:r>
              <a:rPr lang="en-US" i="1" dirty="0" smtClean="0"/>
              <a:t>@From('DATA_SENT</a:t>
            </a:r>
            <a:r>
              <a:rPr lang="en-US" i="1" dirty="0" smtClean="0"/>
              <a:t>')</a:t>
            </a:r>
          </a:p>
          <a:p>
            <a:pPr>
              <a:buNone/>
            </a:pPr>
            <a:r>
              <a:rPr lang="en-US" i="1" dirty="0" smtClean="0"/>
              <a:t>@</a:t>
            </a:r>
            <a:r>
              <a:rPr lang="en-US" i="1" dirty="0" smtClean="0"/>
              <a:t>On(</a:t>
            </a:r>
            <a:r>
              <a:rPr lang="en-US" i="1" dirty="0" err="1" smtClean="0"/>
              <a:t>Ack</a:t>
            </a:r>
            <a:r>
              <a:rPr lang="en-US" i="1" dirty="0" smtClean="0"/>
              <a:t>, number = </a:t>
            </a:r>
            <a:r>
              <a:rPr lang="en-US" i="1" dirty="0" err="1" smtClean="0"/>
              <a:t>Self.number</a:t>
            </a:r>
            <a:r>
              <a:rPr lang="en-US" i="1" dirty="0" smtClean="0"/>
              <a:t>)</a:t>
            </a:r>
          </a:p>
          <a:p>
            <a:pPr>
              <a:buNone/>
            </a:pPr>
            <a:r>
              <a:rPr lang="en-US" i="1" dirty="0" smtClean="0"/>
              <a:t>@</a:t>
            </a:r>
            <a:r>
              <a:rPr lang="en-US" i="1" dirty="0" smtClean="0"/>
              <a:t>When(</a:t>
            </a:r>
            <a:r>
              <a:rPr lang="en-US" i="1" dirty="0" err="1" smtClean="0"/>
              <a:t>Self.last_block</a:t>
            </a:r>
            <a:r>
              <a:rPr lang="en-US" i="1" dirty="0" smtClean="0"/>
              <a:t>)</a:t>
            </a:r>
          </a:p>
          <a:p>
            <a:pPr>
              <a:buNone/>
            </a:pPr>
            <a:r>
              <a:rPr lang="en-US" dirty="0" smtClean="0"/>
              <a:t>def </a:t>
            </a:r>
            <a:r>
              <a:rPr lang="en-US" b="1" dirty="0" err="1" smtClean="0"/>
              <a:t>last_block_confirmed</a:t>
            </a:r>
            <a:r>
              <a:rPr lang="en-US" b="1" dirty="0" smtClean="0"/>
              <a:t>(</a:t>
            </a:r>
            <a:r>
              <a:rPr lang="en-US" b="1" i="1" dirty="0" smtClean="0"/>
              <a:t>self</a:t>
            </a:r>
            <a:r>
              <a:rPr lang="en-US" b="1" i="1" dirty="0" smtClean="0"/>
              <a:t>, </a:t>
            </a:r>
            <a:r>
              <a:rPr lang="en-US" b="1" i="1" dirty="0" err="1" smtClean="0"/>
              <a:t>msg</a:t>
            </a:r>
            <a:r>
              <a:rPr lang="en-US" b="1" i="1" dirty="0" smtClean="0"/>
              <a:t>):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i="1" dirty="0" err="1" smtClean="0"/>
              <a:t>self.timer.reset</a:t>
            </a:r>
            <a:r>
              <a:rPr lang="en-US" i="1" dirty="0" smtClean="0"/>
              <a:t>()</a:t>
            </a:r>
          </a:p>
          <a:p>
            <a:pPr>
              <a:buNone/>
            </a:pPr>
            <a:r>
              <a:rPr lang="ru-RU" dirty="0" smtClean="0"/>
              <a:t>        </a:t>
            </a:r>
            <a:r>
              <a:rPr lang="ru-RU" i="1" dirty="0" smtClean="0"/>
              <a:t># </a:t>
            </a:r>
            <a:r>
              <a:rPr lang="en-US" i="1" u="sng" dirty="0" smtClean="0"/>
              <a:t>File transmission finished</a:t>
            </a:r>
            <a:endParaRPr lang="ru-RU" i="1" u="sng" dirty="0" smtClean="0"/>
          </a:p>
          <a:p>
            <a:pPr>
              <a:buNone/>
            </a:pPr>
            <a:r>
              <a:rPr lang="ru-RU" dirty="0" smtClean="0"/>
              <a:t>        </a:t>
            </a:r>
            <a:r>
              <a:rPr lang="ru-RU" i="1" dirty="0" smtClean="0"/>
              <a:t># </a:t>
            </a:r>
            <a:r>
              <a:rPr lang="en-US" i="1" u="sng" dirty="0" smtClean="0"/>
              <a:t>Inform upper layer</a:t>
            </a:r>
            <a:endParaRPr lang="ru-RU" i="1" u="sng" dirty="0" smtClean="0"/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i="1" dirty="0" err="1" smtClean="0"/>
              <a:t>self.application_channel.put</a:t>
            </a:r>
            <a:r>
              <a:rPr lang="en-US" i="1" dirty="0" smtClean="0"/>
              <a:t>(</a:t>
            </a:r>
            <a:r>
              <a:rPr lang="en-US" i="1" dirty="0" err="1" smtClean="0"/>
              <a:t>ServerFinished</a:t>
            </a:r>
            <a:r>
              <a:rPr lang="en-US" i="1" dirty="0" smtClean="0"/>
              <a:t>())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10.05.2012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E9DE-1368-4C35-9826-12D8CFBF3E2D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Information Technologies and Management, Almaty</a:t>
            </a:r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PyTESK</a:t>
            </a:r>
            <a:r>
              <a:rPr lang="en-US" dirty="0" smtClean="0"/>
              <a:t> Models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Contract specification: obligations between caller and </a:t>
            </a:r>
            <a:r>
              <a:rPr lang="en-US" dirty="0" err="1" smtClean="0"/>
              <a:t>callee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2000" i="1" dirty="0" smtClean="0"/>
              <a:t>@</a:t>
            </a:r>
            <a:r>
              <a:rPr lang="en-US" sz="2000" i="1" dirty="0" smtClean="0"/>
              <a:t>Requires(Arguments.sum &gt; 0)</a:t>
            </a:r>
          </a:p>
          <a:p>
            <a:pPr>
              <a:buNone/>
            </a:pPr>
            <a:r>
              <a:rPr lang="en-US" sz="2000" i="1" dirty="0" smtClean="0"/>
              <a:t>@</a:t>
            </a:r>
            <a:r>
              <a:rPr lang="en-US" sz="2000" i="1" dirty="0" smtClean="0"/>
              <a:t>Ensures(If(</a:t>
            </a:r>
            <a:r>
              <a:rPr lang="en-US" sz="2000" i="1" dirty="0" err="1" smtClean="0"/>
              <a:t>Pre.balance</a:t>
            </a:r>
            <a:r>
              <a:rPr lang="en-US" sz="2000" i="1" dirty="0" smtClean="0"/>
              <a:t> - </a:t>
            </a:r>
            <a:r>
              <a:rPr lang="en-US" sz="2000" i="1" dirty="0" smtClean="0"/>
              <a:t>Args.sum </a:t>
            </a:r>
            <a:r>
              <a:rPr lang="en-US" sz="2000" i="1" dirty="0" smtClean="0"/>
              <a:t>&lt; -</a:t>
            </a:r>
            <a:r>
              <a:rPr lang="en-US" sz="2000" i="1" dirty="0" err="1" smtClean="0"/>
              <a:t>Self.limit</a:t>
            </a:r>
            <a:r>
              <a:rPr lang="en-US" sz="2000" i="1" dirty="0" smtClean="0"/>
              <a:t>).Then(Result == 0</a:t>
            </a:r>
            <a:r>
              <a:rPr lang="en-US" sz="2000" i="1" dirty="0" smtClean="0"/>
              <a:t>))</a:t>
            </a:r>
            <a:endParaRPr lang="en-US" sz="2000" i="1" dirty="0" smtClean="0"/>
          </a:p>
          <a:p>
            <a:pPr>
              <a:buNone/>
            </a:pPr>
            <a:r>
              <a:rPr lang="en-US" sz="2000" i="1" dirty="0" smtClean="0"/>
              <a:t>@Ensures(If(</a:t>
            </a:r>
            <a:r>
              <a:rPr lang="en-US" sz="2000" i="1" dirty="0" err="1" smtClean="0"/>
              <a:t>Pre.balance</a:t>
            </a:r>
            <a:r>
              <a:rPr lang="en-US" sz="2000" i="1" dirty="0" smtClean="0"/>
              <a:t> - </a:t>
            </a:r>
            <a:r>
              <a:rPr lang="en-US" sz="2000" i="1" dirty="0" smtClean="0"/>
              <a:t>Args.sum &gt;= </a:t>
            </a:r>
            <a:r>
              <a:rPr lang="en-US" sz="2000" i="1" dirty="0" smtClean="0"/>
              <a:t>-</a:t>
            </a:r>
            <a:r>
              <a:rPr lang="en-US" sz="2000" i="1" dirty="0" err="1" smtClean="0"/>
              <a:t>Self.limit</a:t>
            </a:r>
            <a:r>
              <a:rPr lang="en-US" sz="2000" i="1" dirty="0" smtClean="0"/>
              <a:t>).Then(Result == </a:t>
            </a:r>
            <a:r>
              <a:rPr lang="en-US" sz="2000" dirty="0" smtClean="0"/>
              <a:t>Args.sum</a:t>
            </a:r>
            <a:r>
              <a:rPr lang="en-US" sz="2000" dirty="0" smtClean="0"/>
              <a:t>))</a:t>
            </a:r>
          </a:p>
          <a:p>
            <a:pPr>
              <a:buNone/>
            </a:pPr>
            <a:r>
              <a:rPr lang="en-US" sz="2000" i="1" dirty="0" smtClean="0"/>
              <a:t>@</a:t>
            </a:r>
            <a:r>
              <a:rPr lang="en-US" sz="2000" i="1" dirty="0" smtClean="0"/>
              <a:t>Ensures(</a:t>
            </a:r>
            <a:r>
              <a:rPr lang="en-US" sz="2000" i="1" dirty="0" err="1" smtClean="0"/>
              <a:t>Pre.balance</a:t>
            </a:r>
            <a:r>
              <a:rPr lang="en-US" sz="2000" i="1" dirty="0" smtClean="0"/>
              <a:t> - Result == </a:t>
            </a:r>
            <a:r>
              <a:rPr lang="en-US" sz="2000" i="1" dirty="0" err="1" smtClean="0"/>
              <a:t>Self.balance</a:t>
            </a:r>
            <a:r>
              <a:rPr lang="en-US" sz="2000" i="1" dirty="0" smtClean="0"/>
              <a:t>)    </a:t>
            </a:r>
          </a:p>
          <a:p>
            <a:pPr>
              <a:buNone/>
            </a:pPr>
            <a:r>
              <a:rPr lang="en-US" sz="2000" i="1" dirty="0" smtClean="0"/>
              <a:t>@</a:t>
            </a:r>
            <a:r>
              <a:rPr lang="en-US" sz="2000" i="1" dirty="0" smtClean="0"/>
              <a:t>Save(balance = </a:t>
            </a:r>
            <a:r>
              <a:rPr lang="en-US" sz="2000" i="1" dirty="0" err="1" smtClean="0"/>
              <a:t>Self.balance</a:t>
            </a:r>
            <a:r>
              <a:rPr lang="en-US" sz="2000" i="1" dirty="0" smtClean="0"/>
              <a:t>)</a:t>
            </a:r>
          </a:p>
          <a:p>
            <a:pPr>
              <a:buNone/>
            </a:pPr>
            <a:r>
              <a:rPr lang="en-US" sz="2000" dirty="0" smtClean="0"/>
              <a:t>def </a:t>
            </a:r>
            <a:r>
              <a:rPr lang="en-US" sz="2000" b="1" dirty="0" smtClean="0"/>
              <a:t>withdraw(</a:t>
            </a:r>
            <a:r>
              <a:rPr lang="en-US" sz="2000" b="1" i="1" dirty="0" smtClean="0"/>
              <a:t>self, sum</a:t>
            </a:r>
            <a:r>
              <a:rPr lang="en-US" sz="2000" b="1" i="1" dirty="0" smtClean="0"/>
              <a:t>):</a:t>
            </a:r>
          </a:p>
          <a:p>
            <a:pPr>
              <a:buNone/>
            </a:pPr>
            <a:r>
              <a:rPr lang="en-US" sz="2000" b="1" i="1" dirty="0" smtClean="0"/>
              <a:t>    …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10.05.2012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E9DE-1368-4C35-9826-12D8CFBF3E2D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Information Technologies and Management, Almaty</a:t>
            </a:r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Test Construction</a:t>
            </a:r>
            <a:endParaRPr lang="ru-RU" sz="4000" dirty="0"/>
          </a:p>
        </p:txBody>
      </p:sp>
      <p:sp>
        <p:nvSpPr>
          <p:cNvPr id="41" name="Содержимое 40"/>
          <p:cNvSpPr>
            <a:spLocks noGrp="1"/>
          </p:cNvSpPr>
          <p:nvPr>
            <p:ph idx="1"/>
          </p:nvPr>
        </p:nvSpPr>
        <p:spPr>
          <a:xfrm>
            <a:off x="304800" y="4869160"/>
            <a:ext cx="8686800" cy="151216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Test sequence is constructed on the fly</a:t>
            </a:r>
          </a:p>
          <a:p>
            <a:pPr lvl="1"/>
            <a:r>
              <a:rPr lang="en-US" dirty="0" smtClean="0"/>
              <a:t>As traversal of a state machine</a:t>
            </a:r>
          </a:p>
          <a:p>
            <a:r>
              <a:rPr lang="en-US" dirty="0" smtClean="0"/>
              <a:t>Manual definition of test state and test actions</a:t>
            </a:r>
            <a:endParaRPr lang="ru-RU" dirty="0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5325542" y="1772816"/>
            <a:ext cx="1694730" cy="71308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2400" dirty="0" smtClean="0">
                <a:latin typeface="Arial" charset="0"/>
                <a:cs typeface="Arial" charset="0"/>
              </a:rPr>
              <a:t>FSM Traversal</a:t>
            </a:r>
            <a:endParaRPr lang="ru-RU" sz="2400" dirty="0">
              <a:latin typeface="Arial" charset="0"/>
              <a:cs typeface="Arial" charset="0"/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95536" y="1268760"/>
            <a:ext cx="2232248" cy="830997"/>
          </a:xfrm>
          <a:prstGeom prst="rect">
            <a:avLst/>
          </a:prstGeom>
          <a:solidFill>
            <a:srgbClr val="E8E8F4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2400" dirty="0" smtClean="0">
                <a:latin typeface="Arial" charset="0"/>
                <a:cs typeface="Arial" charset="0"/>
              </a:rPr>
              <a:t>Test </a:t>
            </a:r>
            <a:br>
              <a:rPr lang="en-US" sz="2400" dirty="0" smtClean="0">
                <a:latin typeface="Arial" charset="0"/>
                <a:cs typeface="Arial" charset="0"/>
              </a:rPr>
            </a:br>
            <a:r>
              <a:rPr lang="en-US" sz="2400" dirty="0" smtClean="0">
                <a:latin typeface="Arial" charset="0"/>
                <a:cs typeface="Arial" charset="0"/>
              </a:rPr>
              <a:t>State Machine</a:t>
            </a:r>
            <a:endParaRPr lang="ru-RU" sz="2400" dirty="0">
              <a:latin typeface="Arial" charset="0"/>
              <a:cs typeface="Arial" charset="0"/>
            </a:endParaRPr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5582121" y="3286448"/>
            <a:ext cx="271463" cy="271462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5580534" y="4400873"/>
            <a:ext cx="271462" cy="271462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31751" name="Oval 7"/>
          <p:cNvSpPr>
            <a:spLocks noChangeArrowheads="1"/>
          </p:cNvSpPr>
          <p:nvPr/>
        </p:nvSpPr>
        <p:spPr bwMode="auto">
          <a:xfrm>
            <a:off x="6734646" y="3286448"/>
            <a:ext cx="271463" cy="271462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31752" name="Oval 8"/>
          <p:cNvSpPr>
            <a:spLocks noChangeArrowheads="1"/>
          </p:cNvSpPr>
          <p:nvPr/>
        </p:nvSpPr>
        <p:spPr bwMode="auto">
          <a:xfrm>
            <a:off x="6734646" y="4400873"/>
            <a:ext cx="271463" cy="271462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cxnSp>
        <p:nvCxnSpPr>
          <p:cNvPr id="31753" name="AutoShape 9"/>
          <p:cNvCxnSpPr>
            <a:cxnSpLocks noChangeShapeType="1"/>
            <a:stCxn id="31749" idx="4"/>
            <a:endCxn id="31750" idx="0"/>
          </p:cNvCxnSpPr>
          <p:nvPr/>
        </p:nvCxnSpPr>
        <p:spPr bwMode="auto">
          <a:xfrm rot="5400000">
            <a:off x="5296371" y="3978598"/>
            <a:ext cx="842963" cy="1587"/>
          </a:xfrm>
          <a:prstGeom prst="curvedConnector3">
            <a:avLst>
              <a:gd name="adj1" fmla="val 49907"/>
            </a:avLst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31754" name="AutoShape 10"/>
          <p:cNvCxnSpPr>
            <a:cxnSpLocks noChangeShapeType="1"/>
            <a:stCxn id="31750" idx="4"/>
            <a:endCxn id="31750" idx="2"/>
          </p:cNvCxnSpPr>
          <p:nvPr/>
        </p:nvCxnSpPr>
        <p:spPr bwMode="auto">
          <a:xfrm rot="16200000" flipV="1">
            <a:off x="5581328" y="4536604"/>
            <a:ext cx="134937" cy="136525"/>
          </a:xfrm>
          <a:prstGeom prst="curvedConnector4">
            <a:avLst>
              <a:gd name="adj1" fmla="val -169412"/>
              <a:gd name="adj2" fmla="val 267440"/>
            </a:avLst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31755" name="AutoShape 11"/>
          <p:cNvCxnSpPr>
            <a:cxnSpLocks noChangeShapeType="1"/>
            <a:stCxn id="31750" idx="6"/>
            <a:endCxn id="31752" idx="2"/>
          </p:cNvCxnSpPr>
          <p:nvPr/>
        </p:nvCxnSpPr>
        <p:spPr bwMode="auto">
          <a:xfrm>
            <a:off x="5851996" y="4537398"/>
            <a:ext cx="882650" cy="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31756" name="AutoShape 12"/>
          <p:cNvCxnSpPr>
            <a:cxnSpLocks noChangeShapeType="1"/>
            <a:stCxn id="31752" idx="0"/>
            <a:endCxn id="31751" idx="4"/>
          </p:cNvCxnSpPr>
          <p:nvPr/>
        </p:nvCxnSpPr>
        <p:spPr bwMode="auto">
          <a:xfrm rot="16200000">
            <a:off x="6449689" y="3979392"/>
            <a:ext cx="842963" cy="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31757" name="AutoShape 13"/>
          <p:cNvCxnSpPr>
            <a:cxnSpLocks noChangeShapeType="1"/>
            <a:stCxn id="31752" idx="1"/>
            <a:endCxn id="31750" idx="7"/>
          </p:cNvCxnSpPr>
          <p:nvPr/>
        </p:nvCxnSpPr>
        <p:spPr bwMode="auto">
          <a:xfrm rot="16200000" flipH="1" flipV="1">
            <a:off x="6292528" y="3960341"/>
            <a:ext cx="1588" cy="962025"/>
          </a:xfrm>
          <a:prstGeom prst="curvedConnector3">
            <a:avLst>
              <a:gd name="adj1" fmla="val -16900000"/>
            </a:avLst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31758" name="AutoShape 14"/>
          <p:cNvCxnSpPr>
            <a:cxnSpLocks noChangeShapeType="1"/>
            <a:stCxn id="31752" idx="6"/>
            <a:endCxn id="31751" idx="6"/>
          </p:cNvCxnSpPr>
          <p:nvPr/>
        </p:nvCxnSpPr>
        <p:spPr bwMode="auto">
          <a:xfrm flipV="1">
            <a:off x="7006109" y="3422973"/>
            <a:ext cx="1587" cy="1114425"/>
          </a:xfrm>
          <a:prstGeom prst="curvedConnector3">
            <a:avLst>
              <a:gd name="adj1" fmla="val 14400000"/>
            </a:avLst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31759" name="AutoShape 15"/>
          <p:cNvCxnSpPr>
            <a:cxnSpLocks noChangeShapeType="1"/>
            <a:stCxn id="31749" idx="0"/>
            <a:endCxn id="31749" idx="2"/>
          </p:cNvCxnSpPr>
          <p:nvPr/>
        </p:nvCxnSpPr>
        <p:spPr bwMode="auto">
          <a:xfrm rot="16200000" flipH="1" flipV="1">
            <a:off x="5582121" y="3286448"/>
            <a:ext cx="136525" cy="136525"/>
          </a:xfrm>
          <a:prstGeom prst="curvedConnector4">
            <a:avLst>
              <a:gd name="adj1" fmla="val -167440"/>
              <a:gd name="adj2" fmla="val 267440"/>
            </a:avLst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31760" name="AutoShape 16"/>
          <p:cNvCxnSpPr>
            <a:cxnSpLocks noChangeShapeType="1"/>
            <a:stCxn id="31751" idx="2"/>
            <a:endCxn id="31749" idx="6"/>
          </p:cNvCxnSpPr>
          <p:nvPr/>
        </p:nvCxnSpPr>
        <p:spPr bwMode="auto">
          <a:xfrm flipH="1">
            <a:off x="5853584" y="3422973"/>
            <a:ext cx="881062" cy="0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sp>
        <p:nvSpPr>
          <p:cNvPr id="31761" name="AutoShape 17"/>
          <p:cNvSpPr>
            <a:spLocks noChangeArrowheads="1"/>
          </p:cNvSpPr>
          <p:nvPr/>
        </p:nvSpPr>
        <p:spPr bwMode="auto">
          <a:xfrm>
            <a:off x="3846959" y="3717032"/>
            <a:ext cx="581025" cy="485775"/>
          </a:xfrm>
          <a:prstGeom prst="notchedRightArrow">
            <a:avLst>
              <a:gd name="adj1" fmla="val 58176"/>
              <a:gd name="adj2" fmla="val 36929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31762" name="AutoShape 18"/>
          <p:cNvSpPr>
            <a:spLocks noChangeArrowheads="1"/>
          </p:cNvSpPr>
          <p:nvPr/>
        </p:nvSpPr>
        <p:spPr bwMode="auto">
          <a:xfrm>
            <a:off x="5958433" y="2708920"/>
            <a:ext cx="485775" cy="412750"/>
          </a:xfrm>
          <a:prstGeom prst="downArrow">
            <a:avLst>
              <a:gd name="adj1" fmla="val 49676"/>
              <a:gd name="adj2" fmla="val 43079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cxnSp>
        <p:nvCxnSpPr>
          <p:cNvPr id="31763" name="AutoShape 19"/>
          <p:cNvCxnSpPr>
            <a:cxnSpLocks noChangeShapeType="1"/>
            <a:stCxn id="31749" idx="0"/>
          </p:cNvCxnSpPr>
          <p:nvPr/>
        </p:nvCxnSpPr>
        <p:spPr bwMode="auto">
          <a:xfrm flipV="1">
            <a:off x="5718646" y="3068960"/>
            <a:ext cx="0" cy="2174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1764" name="AutoShape 20"/>
          <p:cNvCxnSpPr>
            <a:cxnSpLocks noChangeShapeType="1"/>
            <a:stCxn id="31751" idx="2"/>
          </p:cNvCxnSpPr>
          <p:nvPr/>
        </p:nvCxnSpPr>
        <p:spPr bwMode="auto">
          <a:xfrm flipH="1">
            <a:off x="6499696" y="3422973"/>
            <a:ext cx="2349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1765" name="AutoShape 21"/>
          <p:cNvCxnSpPr>
            <a:cxnSpLocks noChangeShapeType="1"/>
            <a:stCxn id="31749" idx="4"/>
          </p:cNvCxnSpPr>
          <p:nvPr/>
        </p:nvCxnSpPr>
        <p:spPr bwMode="auto">
          <a:xfrm flipH="1">
            <a:off x="5717059" y="3557910"/>
            <a:ext cx="158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1766" name="AutoShape 22"/>
          <p:cNvCxnSpPr>
            <a:cxnSpLocks noChangeShapeType="1"/>
            <a:stCxn id="31750" idx="4"/>
          </p:cNvCxnSpPr>
          <p:nvPr/>
        </p:nvCxnSpPr>
        <p:spPr bwMode="auto">
          <a:xfrm>
            <a:off x="5717059" y="4672335"/>
            <a:ext cx="0" cy="212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1767" name="AutoShape 23"/>
          <p:cNvCxnSpPr>
            <a:cxnSpLocks noChangeShapeType="1"/>
            <a:stCxn id="31750" idx="6"/>
          </p:cNvCxnSpPr>
          <p:nvPr/>
        </p:nvCxnSpPr>
        <p:spPr bwMode="auto">
          <a:xfrm>
            <a:off x="5851996" y="4537398"/>
            <a:ext cx="1619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1768" name="AutoShape 24"/>
          <p:cNvCxnSpPr>
            <a:cxnSpLocks noChangeShapeType="1"/>
            <a:stCxn id="31752" idx="1"/>
          </p:cNvCxnSpPr>
          <p:nvPr/>
        </p:nvCxnSpPr>
        <p:spPr bwMode="auto">
          <a:xfrm flipV="1">
            <a:off x="6774334" y="4240535"/>
            <a:ext cx="0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1769" name="AutoShape 25"/>
          <p:cNvCxnSpPr>
            <a:cxnSpLocks noChangeShapeType="1"/>
            <a:stCxn id="31752" idx="0"/>
          </p:cNvCxnSpPr>
          <p:nvPr/>
        </p:nvCxnSpPr>
        <p:spPr bwMode="auto">
          <a:xfrm flipV="1">
            <a:off x="6871171" y="4240535"/>
            <a:ext cx="0" cy="160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1770" name="AutoShape 26"/>
          <p:cNvCxnSpPr>
            <a:cxnSpLocks noChangeShapeType="1"/>
            <a:stCxn id="31752" idx="6"/>
          </p:cNvCxnSpPr>
          <p:nvPr/>
        </p:nvCxnSpPr>
        <p:spPr bwMode="auto">
          <a:xfrm>
            <a:off x="7006109" y="4537398"/>
            <a:ext cx="23018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1771" name="Oval 27"/>
          <p:cNvSpPr>
            <a:spLocks noChangeArrowheads="1"/>
          </p:cNvSpPr>
          <p:nvPr/>
        </p:nvSpPr>
        <p:spPr bwMode="auto">
          <a:xfrm>
            <a:off x="2670448" y="3790503"/>
            <a:ext cx="304800" cy="3048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ru-RU"/>
          </a:p>
        </p:txBody>
      </p:sp>
      <p:cxnSp>
        <p:nvCxnSpPr>
          <p:cNvPr id="31772" name="AutoShape 28"/>
          <p:cNvCxnSpPr>
            <a:cxnSpLocks noChangeShapeType="1"/>
            <a:stCxn id="31771" idx="6"/>
          </p:cNvCxnSpPr>
          <p:nvPr/>
        </p:nvCxnSpPr>
        <p:spPr bwMode="auto">
          <a:xfrm>
            <a:off x="2975248" y="3942903"/>
            <a:ext cx="22860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1773" name="AutoShape 29"/>
          <p:cNvCxnSpPr>
            <a:cxnSpLocks noChangeShapeType="1"/>
            <a:stCxn id="31771" idx="0"/>
          </p:cNvCxnSpPr>
          <p:nvPr/>
        </p:nvCxnSpPr>
        <p:spPr bwMode="auto">
          <a:xfrm flipV="1">
            <a:off x="2822848" y="3573016"/>
            <a:ext cx="0" cy="2174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1774" name="AutoShape 30"/>
          <p:cNvCxnSpPr>
            <a:cxnSpLocks noChangeShapeType="1"/>
            <a:stCxn id="31771" idx="4"/>
          </p:cNvCxnSpPr>
          <p:nvPr/>
        </p:nvCxnSpPr>
        <p:spPr bwMode="auto">
          <a:xfrm flipH="1">
            <a:off x="2821261" y="4095303"/>
            <a:ext cx="1587" cy="214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467544" y="2348880"/>
            <a:ext cx="1991360" cy="503590"/>
          </a:xfrm>
          <a:prstGeom prst="rect">
            <a:avLst/>
          </a:prstGeom>
          <a:noFill/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square" lIns="72000" tIns="36000" rIns="72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>
                <a:cs typeface="Arial" charset="0"/>
              </a:rPr>
              <a:t>Test State</a:t>
            </a:r>
            <a:endParaRPr lang="ru-RU" sz="2800" dirty="0">
              <a:cs typeface="Arial" charset="0"/>
            </a:endParaRPr>
          </a:p>
        </p:txBody>
      </p:sp>
      <p:cxnSp>
        <p:nvCxnSpPr>
          <p:cNvPr id="31776" name="AutoShape 32"/>
          <p:cNvCxnSpPr>
            <a:cxnSpLocks noChangeShapeType="1"/>
            <a:stCxn id="31775" idx="2"/>
            <a:endCxn id="31771" idx="1"/>
          </p:cNvCxnSpPr>
          <p:nvPr/>
        </p:nvCxnSpPr>
        <p:spPr bwMode="auto">
          <a:xfrm>
            <a:off x="1463224" y="2852470"/>
            <a:ext cx="1251861" cy="982670"/>
          </a:xfrm>
          <a:prstGeom prst="straightConnector1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</p:spPr>
      </p:cxnSp>
      <p:sp>
        <p:nvSpPr>
          <p:cNvPr id="31777" name="Text Box 33"/>
          <p:cNvSpPr txBox="1">
            <a:spLocks noChangeArrowheads="1"/>
          </p:cNvSpPr>
          <p:nvPr/>
        </p:nvSpPr>
        <p:spPr bwMode="auto">
          <a:xfrm>
            <a:off x="323528" y="3429000"/>
            <a:ext cx="1371600" cy="996033"/>
          </a:xfrm>
          <a:prstGeom prst="rect">
            <a:avLst/>
          </a:prstGeom>
          <a:noFill/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lIns="72000" tIns="36000" rIns="72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>
                <a:cs typeface="Arial" charset="0"/>
              </a:rPr>
              <a:t>Test Actions Iterator</a:t>
            </a:r>
            <a:endParaRPr lang="ru-RU" sz="2000" dirty="0">
              <a:cs typeface="Arial" charset="0"/>
            </a:endParaRPr>
          </a:p>
        </p:txBody>
      </p:sp>
      <p:cxnSp>
        <p:nvCxnSpPr>
          <p:cNvPr id="31778" name="AutoShape 34"/>
          <p:cNvCxnSpPr>
            <a:cxnSpLocks noChangeShapeType="1"/>
            <a:stCxn id="31777" idx="3"/>
            <a:endCxn id="31771" idx="4"/>
          </p:cNvCxnSpPr>
          <p:nvPr/>
        </p:nvCxnSpPr>
        <p:spPr bwMode="auto">
          <a:xfrm>
            <a:off x="1695128" y="3927017"/>
            <a:ext cx="1127720" cy="168286"/>
          </a:xfrm>
          <a:prstGeom prst="straightConnector1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31779" name="AutoShape 35"/>
          <p:cNvCxnSpPr>
            <a:cxnSpLocks noChangeShapeType="1"/>
            <a:stCxn id="31777" idx="3"/>
            <a:endCxn id="31771" idx="0"/>
          </p:cNvCxnSpPr>
          <p:nvPr/>
        </p:nvCxnSpPr>
        <p:spPr bwMode="auto">
          <a:xfrm flipV="1">
            <a:off x="1695128" y="3790503"/>
            <a:ext cx="1127720" cy="136514"/>
          </a:xfrm>
          <a:prstGeom prst="straightConnector1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</p:spPr>
      </p:cxnSp>
      <p:cxnSp>
        <p:nvCxnSpPr>
          <p:cNvPr id="31780" name="AutoShape 36"/>
          <p:cNvCxnSpPr>
            <a:cxnSpLocks noChangeShapeType="1"/>
            <a:stCxn id="31777" idx="3"/>
            <a:endCxn id="31771" idx="6"/>
          </p:cNvCxnSpPr>
          <p:nvPr/>
        </p:nvCxnSpPr>
        <p:spPr bwMode="auto">
          <a:xfrm>
            <a:off x="1695128" y="3927017"/>
            <a:ext cx="1280120" cy="15886"/>
          </a:xfrm>
          <a:prstGeom prst="straightConnector1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</p:spPr>
      </p:cxnSp>
      <p:sp>
        <p:nvSpPr>
          <p:cNvPr id="31781" name="Text Box 37"/>
          <p:cNvSpPr txBox="1">
            <a:spLocks noChangeArrowheads="1"/>
          </p:cNvSpPr>
          <p:nvPr/>
        </p:nvSpPr>
        <p:spPr bwMode="auto">
          <a:xfrm>
            <a:off x="3067808" y="1916832"/>
            <a:ext cx="1792224" cy="811367"/>
          </a:xfrm>
          <a:prstGeom prst="rect">
            <a:avLst/>
          </a:prstGeom>
          <a:noFill/>
          <a:ln w="952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square" lIns="72000" tIns="36000" rIns="72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cs typeface="Arial" charset="0"/>
              </a:rPr>
              <a:t>Apply Test Action</a:t>
            </a:r>
            <a:endParaRPr lang="ru-RU" sz="2400" dirty="0">
              <a:cs typeface="Arial" charset="0"/>
            </a:endParaRPr>
          </a:p>
        </p:txBody>
      </p:sp>
      <p:cxnSp>
        <p:nvCxnSpPr>
          <p:cNvPr id="31782" name="AutoShape 38"/>
          <p:cNvCxnSpPr>
            <a:cxnSpLocks noChangeShapeType="1"/>
            <a:stCxn id="31781" idx="2"/>
            <a:endCxn id="31761" idx="1"/>
          </p:cNvCxnSpPr>
          <p:nvPr/>
        </p:nvCxnSpPr>
        <p:spPr bwMode="auto">
          <a:xfrm flipH="1">
            <a:off x="3951322" y="2728199"/>
            <a:ext cx="12598" cy="1231721"/>
          </a:xfrm>
          <a:prstGeom prst="straightConnector1">
            <a:avLst/>
          </a:prstGeom>
          <a:noFill/>
          <a:ln w="9525">
            <a:solidFill>
              <a:srgbClr val="969696"/>
            </a:solidFill>
            <a:prstDash val="dash"/>
            <a:round/>
            <a:headEnd/>
            <a:tailEnd/>
          </a:ln>
          <a:effectLst/>
        </p:spPr>
      </p:cxnSp>
      <p:sp>
        <p:nvSpPr>
          <p:cNvPr id="42" name="Дата 4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10.05.2012</a:t>
            </a:r>
            <a:endParaRPr lang="ru-RU"/>
          </a:p>
        </p:txBody>
      </p:sp>
      <p:sp>
        <p:nvSpPr>
          <p:cNvPr id="43" name="Номер слайда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E9DE-1368-4C35-9826-12D8CFBF3E2D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44" name="Нижний колонтитул 4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Information Technologies and Management, Almaty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1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317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17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317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317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317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317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1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1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1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1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1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1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17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1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5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1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5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0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2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1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17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1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8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2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4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500"/>
                            </p:stCondLst>
                            <p:childTnLst>
                              <p:par>
                                <p:cTn id="14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317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500"/>
                            </p:stCondLst>
                            <p:childTnLst>
                              <p:par>
                                <p:cTn id="156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7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3000"/>
                            </p:stCondLst>
                            <p:childTnLst>
                              <p:par>
                                <p:cTn id="16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2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4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31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317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500"/>
                            </p:stCondLst>
                            <p:childTnLst>
                              <p:par>
                                <p:cTn id="17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2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4000"/>
                            </p:stCondLst>
                            <p:childTnLst>
                              <p:par>
                                <p:cTn id="17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7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4500"/>
                            </p:stCondLst>
                            <p:childTnLst>
                              <p:par>
                                <p:cTn id="181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2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5000"/>
                            </p:stCondLst>
                            <p:childTnLst>
                              <p:par>
                                <p:cTn id="185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6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500"/>
                            </p:stCondLst>
                            <p:childTnLst>
                              <p:par>
                                <p:cTn id="18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0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6000"/>
                            </p:stCondLst>
                            <p:childTnLst>
                              <p:par>
                                <p:cTn id="19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6500"/>
                            </p:stCondLst>
                            <p:childTnLst>
                              <p:par>
                                <p:cTn id="199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0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7000"/>
                            </p:stCondLst>
                            <p:childTnLst>
                              <p:par>
                                <p:cTn id="20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7" dur="500"/>
                                        <p:tgtEl>
                                          <p:spTgt spid="317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31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31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7500"/>
                            </p:stCondLst>
                            <p:childTnLst>
                              <p:par>
                                <p:cTn id="2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31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2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4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5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8500"/>
                            </p:stCondLst>
                            <p:childTnLst>
                              <p:par>
                                <p:cTn id="228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9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230" dur="5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9000"/>
                            </p:stCondLst>
                            <p:childTnLst>
                              <p:par>
                                <p:cTn id="23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4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6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9500"/>
                            </p:stCondLst>
                            <p:childTnLst>
                              <p:par>
                                <p:cTn id="23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0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2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10000"/>
                            </p:stCondLst>
                            <p:childTnLst>
                              <p:par>
                                <p:cTn id="24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5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7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49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0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251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11000"/>
                            </p:stCondLst>
                            <p:childTnLst>
                              <p:par>
                                <p:cTn id="25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5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7" dur="5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11500"/>
                            </p:stCondLst>
                            <p:childTnLst>
                              <p:par>
                                <p:cTn id="260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1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262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12000"/>
                            </p:stCondLst>
                            <p:childTnLst>
                              <p:par>
                                <p:cTn id="264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5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66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12500"/>
                            </p:stCondLst>
                            <p:childTnLst>
                              <p:par>
                                <p:cTn id="26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9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70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1" dur="1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13500"/>
                            </p:stCondLst>
                            <p:childTnLst>
                              <p:par>
                                <p:cTn id="273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4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75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6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14000"/>
                            </p:stCondLst>
                            <p:childTnLst>
                              <p:par>
                                <p:cTn id="278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9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14500"/>
                            </p:stCondLst>
                            <p:childTnLst>
                              <p:par>
                                <p:cTn id="282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3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15000"/>
                            </p:stCondLst>
                            <p:childTnLst>
                              <p:par>
                                <p:cTn id="28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7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9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15500"/>
                            </p:stCondLst>
                            <p:childTnLst>
                              <p:par>
                                <p:cTn id="291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2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16000"/>
                            </p:stCondLst>
                            <p:childTnLst>
                              <p:par>
                                <p:cTn id="296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7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298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16500"/>
                            </p:stCondLst>
                            <p:childTnLst>
                              <p:par>
                                <p:cTn id="30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2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4" dur="500"/>
                                        <p:tgtEl>
                                          <p:spTgt spid="317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17000"/>
                            </p:stCondLst>
                            <p:childTnLst>
                              <p:par>
                                <p:cTn id="307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8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9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0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17500"/>
                            </p:stCondLst>
                            <p:childTnLst>
                              <p:par>
                                <p:cTn id="312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3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14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5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18000"/>
                            </p:stCondLst>
                            <p:childTnLst>
                              <p:par>
                                <p:cTn id="317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8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319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nimBg="1"/>
      <p:bldP spid="31749" grpId="0" animBg="1"/>
      <p:bldP spid="31750" grpId="0" animBg="1"/>
      <p:bldP spid="31751" grpId="0" animBg="1"/>
      <p:bldP spid="31752" grpId="0" animBg="1"/>
      <p:bldP spid="31761" grpId="0" animBg="1"/>
      <p:bldP spid="31762" grpId="0" animBg="1"/>
      <p:bldP spid="31775" grpId="0" animBg="1"/>
      <p:bldP spid="31777" grpId="0" animBg="1"/>
      <p:bldP spid="3178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Specification in Python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i="1" dirty="0" smtClean="0"/>
              <a:t>@Test   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i="1" dirty="0" smtClean="0"/>
              <a:t>@</a:t>
            </a:r>
            <a:r>
              <a:rPr lang="en-US" i="1" dirty="0" err="1" smtClean="0"/>
              <a:t>Param</a:t>
            </a:r>
            <a:r>
              <a:rPr lang="en-US" i="1" dirty="0" smtClean="0"/>
              <a:t>(sum = ( 1, 2, 3, </a:t>
            </a:r>
          </a:p>
          <a:p>
            <a:pPr>
              <a:buNone/>
            </a:pPr>
            <a:r>
              <a:rPr lang="en-US" dirty="0" smtClean="0"/>
              <a:t>                              </a:t>
            </a:r>
            <a:r>
              <a:rPr lang="en-US" dirty="0" err="1" smtClean="0"/>
              <a:t>Self.account.limit</a:t>
            </a:r>
            <a:r>
              <a:rPr lang="en-US" dirty="0" smtClean="0"/>
              <a:t>, </a:t>
            </a:r>
          </a:p>
          <a:p>
            <a:pPr>
              <a:buNone/>
            </a:pPr>
            <a:r>
              <a:rPr lang="en-US" dirty="0" smtClean="0"/>
              <a:t>                              </a:t>
            </a:r>
            <a:r>
              <a:rPr lang="en-US" dirty="0" smtClean="0"/>
              <a:t>2*</a:t>
            </a:r>
            <a:r>
              <a:rPr lang="en-US" dirty="0" err="1" smtClean="0"/>
              <a:t>Self.account.limit</a:t>
            </a:r>
            <a:r>
              <a:rPr lang="en-US" dirty="0" smtClean="0"/>
              <a:t>)</a:t>
            </a:r>
            <a:r>
              <a:rPr lang="ru-RU" dirty="0" smtClean="0"/>
              <a:t>)</a:t>
            </a:r>
            <a:endParaRPr lang="ru-RU" dirty="0" smtClean="0"/>
          </a:p>
          <a:p>
            <a:pPr>
              <a:buNone/>
            </a:pPr>
            <a:r>
              <a:rPr lang="en-US" i="1" dirty="0" smtClean="0"/>
              <a:t>@</a:t>
            </a:r>
            <a:r>
              <a:rPr lang="en-US" i="1" dirty="0" smtClean="0"/>
              <a:t>Guard( Arguments.sum &gt; 0, </a:t>
            </a:r>
          </a:p>
          <a:p>
            <a:pPr>
              <a:buNone/>
            </a:pPr>
            <a:r>
              <a:rPr lang="en-US" dirty="0" smtClean="0"/>
              <a:t>                </a:t>
            </a:r>
            <a:r>
              <a:rPr lang="en-US" dirty="0" err="1" smtClean="0"/>
              <a:t>Self.account.balance</a:t>
            </a:r>
            <a:r>
              <a:rPr lang="en-US" dirty="0" smtClean="0"/>
              <a:t> &lt; 3)</a:t>
            </a:r>
          </a:p>
          <a:p>
            <a:pPr>
              <a:buNone/>
            </a:pPr>
            <a:r>
              <a:rPr lang="en-US" i="1" dirty="0" smtClean="0"/>
              <a:t>@</a:t>
            </a:r>
            <a:r>
              <a:rPr lang="en-US" i="1" dirty="0" smtClean="0"/>
              <a:t>Coverage(</a:t>
            </a:r>
            <a:r>
              <a:rPr lang="en-US" i="1" dirty="0" err="1" smtClean="0"/>
              <a:t>Self.cov_deposit</a:t>
            </a:r>
            <a:r>
              <a:rPr lang="en-US" i="1" dirty="0" smtClean="0"/>
              <a:t>)</a:t>
            </a:r>
          </a:p>
          <a:p>
            <a:pPr>
              <a:buNone/>
            </a:pPr>
            <a:r>
              <a:rPr lang="en-US" i="1" dirty="0" smtClean="0"/>
              <a:t>@</a:t>
            </a:r>
            <a:r>
              <a:rPr lang="en-US" i="1" dirty="0" err="1" smtClean="0"/>
              <a:t>DependsOnMethods</a:t>
            </a:r>
            <a:r>
              <a:rPr lang="en-US" i="1" dirty="0" smtClean="0"/>
              <a:t>('withdraw')</a:t>
            </a:r>
          </a:p>
          <a:p>
            <a:pPr>
              <a:buNone/>
            </a:pPr>
            <a:r>
              <a:rPr lang="en-US" dirty="0" smtClean="0"/>
              <a:t>def </a:t>
            </a:r>
            <a:r>
              <a:rPr lang="en-US" b="1" dirty="0" smtClean="0"/>
              <a:t>deposit(</a:t>
            </a:r>
            <a:r>
              <a:rPr lang="en-US" b="1" i="1" dirty="0" smtClean="0"/>
              <a:t>self, </a:t>
            </a:r>
            <a:r>
              <a:rPr lang="en-US" b="1" dirty="0" smtClean="0"/>
              <a:t>sum</a:t>
            </a:r>
            <a:r>
              <a:rPr lang="en-US" b="1" dirty="0" smtClean="0"/>
              <a:t>):</a:t>
            </a:r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b="1" dirty="0" smtClean="0"/>
              <a:t>   …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10.05.2012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E9DE-1368-4C35-9826-12D8CFBF3E2D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Information Technologies and Management, Almaty</a:t>
            </a:r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PRO</a:t>
            </a:r>
          </a:p>
          <a:p>
            <a:pPr lvl="1"/>
            <a:r>
              <a:rPr lang="en-US" dirty="0" smtClean="0"/>
              <a:t>Easy to use language for behavior models and test generator</a:t>
            </a:r>
          </a:p>
          <a:p>
            <a:pPr lvl="1"/>
            <a:r>
              <a:rPr lang="en-US" dirty="0" smtClean="0"/>
              <a:t>Compact test definition</a:t>
            </a:r>
          </a:p>
          <a:p>
            <a:pPr lvl="1"/>
            <a:r>
              <a:rPr lang="en-US" dirty="0" smtClean="0"/>
              <a:t>Integrated into Eclipse (editor, debugger)</a:t>
            </a:r>
          </a:p>
          <a:p>
            <a:r>
              <a:rPr lang="en-US" dirty="0" smtClean="0"/>
              <a:t>CONS</a:t>
            </a:r>
          </a:p>
          <a:p>
            <a:pPr lvl="1"/>
            <a:r>
              <a:rPr lang="en-US" dirty="0" smtClean="0"/>
              <a:t>Dynamic language – model checking?</a:t>
            </a:r>
          </a:p>
          <a:p>
            <a:pPr lvl="1"/>
            <a:r>
              <a:rPr lang="en-US" dirty="0" smtClean="0"/>
              <a:t>Dynamic language – offline test generation?</a:t>
            </a:r>
          </a:p>
          <a:p>
            <a:pPr lvl="1"/>
            <a:r>
              <a:rPr lang="en-US" dirty="0" smtClean="0"/>
              <a:t>Extra effort  for model and test development</a:t>
            </a:r>
          </a:p>
          <a:p>
            <a:pPr lvl="1"/>
            <a:r>
              <a:rPr lang="en-US" dirty="0" smtClean="0"/>
              <a:t>How to debug models and tests?</a:t>
            </a:r>
          </a:p>
          <a:p>
            <a:r>
              <a:rPr lang="en-US" dirty="0" smtClean="0"/>
              <a:t>PENDING</a:t>
            </a:r>
          </a:p>
          <a:p>
            <a:pPr lvl="1"/>
            <a:r>
              <a:rPr lang="en-US" dirty="0" smtClean="0"/>
              <a:t>Reporting, test results analysis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10.05.2012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E9DE-1368-4C35-9826-12D8CFBF3E2D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Information Technologies and Management, Almaty</a:t>
            </a:r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Model-based testing for thorough testing</a:t>
            </a:r>
          </a:p>
          <a:p>
            <a:pPr lvl="1"/>
            <a:r>
              <a:rPr lang="en-US" dirty="0" smtClean="0"/>
              <a:t>Conformance testing</a:t>
            </a:r>
          </a:p>
          <a:p>
            <a:pPr lvl="1"/>
            <a:r>
              <a:rPr lang="en-US" dirty="0" smtClean="0"/>
              <a:t>Certification</a:t>
            </a:r>
          </a:p>
          <a:p>
            <a:r>
              <a:rPr lang="en-US" dirty="0" smtClean="0"/>
              <a:t>Reduce costs of such testing</a:t>
            </a:r>
          </a:p>
          <a:p>
            <a:r>
              <a:rPr lang="en-US" dirty="0" smtClean="0"/>
              <a:t>Lightweight formal methods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10.05.2012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E9DE-1368-4C35-9826-12D8CFBF3E2D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Information Technologies and Management, Almaty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Conformance testing of Telecom Protocols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Protocol: a set of data representations, message formats, message exchange and processing rules ensuring information exchange between computing systems</a:t>
            </a:r>
          </a:p>
          <a:p>
            <a:pPr lvl="1"/>
            <a:r>
              <a:rPr lang="en-US" dirty="0" smtClean="0"/>
              <a:t>Internet (Ethernet, IP, TCP, UDP, HTTP, …)</a:t>
            </a:r>
          </a:p>
          <a:p>
            <a:pPr lvl="1"/>
            <a:r>
              <a:rPr lang="en-US" dirty="0" smtClean="0"/>
              <a:t>Telephony (GSM, UMTC, </a:t>
            </a:r>
            <a:r>
              <a:rPr lang="en-US" dirty="0" err="1" smtClean="0"/>
              <a:t>WiMAX</a:t>
            </a:r>
            <a:r>
              <a:rPr lang="en-US" dirty="0" smtClean="0"/>
              <a:t>, …)</a:t>
            </a:r>
          </a:p>
          <a:p>
            <a:pPr lvl="1"/>
            <a:r>
              <a:rPr lang="en-US" dirty="0" smtClean="0"/>
              <a:t>Control (</a:t>
            </a:r>
            <a:r>
              <a:rPr lang="en-US" dirty="0" err="1" smtClean="0"/>
              <a:t>Modbus</a:t>
            </a:r>
            <a:r>
              <a:rPr lang="en-US" dirty="0" smtClean="0"/>
              <a:t>, </a:t>
            </a:r>
            <a:r>
              <a:rPr lang="en-US" dirty="0" err="1" smtClean="0"/>
              <a:t>Profibus</a:t>
            </a:r>
            <a:r>
              <a:rPr lang="en-US" dirty="0" smtClean="0"/>
              <a:t>, …), Avionics (AFDX, …), Automotive (CAN, IAS, …)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10.05.2012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E9DE-1368-4C35-9826-12D8CFBF3E2D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Information Technologies and Management, Almaty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Conformance testing of Telecom Protocols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Conformance </a:t>
            </a:r>
            <a:r>
              <a:rPr lang="en-US" dirty="0" smtClean="0"/>
              <a:t>testing: complex of active studies of protocol implementations to evaluate the degree of compliance with protocol specifications</a:t>
            </a:r>
          </a:p>
          <a:p>
            <a:pPr lvl="1"/>
            <a:r>
              <a:rPr lang="en-US" dirty="0" smtClean="0"/>
              <a:t>Hypothesis of well-designed protocols: any conformant implementations under normal conditions always communicate. No deadlocks, </a:t>
            </a:r>
            <a:r>
              <a:rPr lang="en-US" dirty="0" err="1" smtClean="0"/>
              <a:t>livelocks</a:t>
            </a:r>
            <a:r>
              <a:rPr lang="en-US" dirty="0" smtClean="0"/>
              <a:t>, format ambiguities, etc.</a:t>
            </a:r>
          </a:p>
          <a:p>
            <a:pPr lvl="1"/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10.05.2012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E9DE-1368-4C35-9826-12D8CFBF3E2D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Information Technologies and Management, Almaty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Industrial Methodology</a:t>
            </a:r>
            <a:endParaRPr lang="ru-RU" sz="4000" dirty="0"/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>
          <a:xfrm>
            <a:off x="2819400" y="1736725"/>
            <a:ext cx="6135688" cy="439578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Test Suite is comprised of separate test cases</a:t>
            </a:r>
            <a:endParaRPr lang="ru-RU" sz="2800" dirty="0"/>
          </a:p>
          <a:p>
            <a:pPr>
              <a:lnSpc>
                <a:spcPct val="80000"/>
              </a:lnSpc>
            </a:pPr>
            <a:r>
              <a:rPr lang="en-US" sz="2800" dirty="0" smtClean="0"/>
              <a:t>Test purposes informally define </a:t>
            </a:r>
            <a:r>
              <a:rPr lang="en-US" sz="2800" i="1" dirty="0" smtClean="0"/>
              <a:t>situations</a:t>
            </a:r>
            <a:r>
              <a:rPr lang="ru-RU" sz="2800" dirty="0" smtClean="0"/>
              <a:t> </a:t>
            </a:r>
            <a:r>
              <a:rPr lang="en-US" sz="2800" dirty="0" smtClean="0"/>
              <a:t>to be tested. A test purpose corresponds to one or more test cases</a:t>
            </a:r>
            <a:endParaRPr lang="ru-RU" sz="2800" dirty="0"/>
          </a:p>
          <a:p>
            <a:pPr>
              <a:lnSpc>
                <a:spcPct val="80000"/>
              </a:lnSpc>
            </a:pPr>
            <a:r>
              <a:rPr lang="en-US" sz="2800" dirty="0" smtClean="0"/>
              <a:t>Implementation is considered conformant when all tests pass – all test purposes are ‘covered</a:t>
            </a:r>
            <a:r>
              <a:rPr lang="en-US" sz="2800" dirty="0" smtClean="0"/>
              <a:t>’</a:t>
            </a:r>
          </a:p>
        </p:txBody>
      </p:sp>
      <p:sp>
        <p:nvSpPr>
          <p:cNvPr id="128004" name="AutoShape 4"/>
          <p:cNvSpPr>
            <a:spLocks noChangeArrowheads="1"/>
          </p:cNvSpPr>
          <p:nvPr/>
        </p:nvSpPr>
        <p:spPr bwMode="auto">
          <a:xfrm>
            <a:off x="304800" y="1968500"/>
            <a:ext cx="2438400" cy="1676400"/>
          </a:xfrm>
          <a:prstGeom prst="flowChartDocumen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l"/>
            <a:r>
              <a:rPr lang="en-US" sz="2000" dirty="0" smtClean="0"/>
              <a:t>Test Suite</a:t>
            </a:r>
            <a:endParaRPr lang="ru-RU" sz="2000" dirty="0"/>
          </a:p>
        </p:txBody>
      </p:sp>
      <p:sp>
        <p:nvSpPr>
          <p:cNvPr id="128005" name="AutoShape 5"/>
          <p:cNvSpPr>
            <a:spLocks noChangeArrowheads="1"/>
          </p:cNvSpPr>
          <p:nvPr/>
        </p:nvSpPr>
        <p:spPr bwMode="auto">
          <a:xfrm>
            <a:off x="1447800" y="2513013"/>
            <a:ext cx="1062038" cy="757237"/>
          </a:xfrm>
          <a:prstGeom prst="flowChartMultidocumen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dirty="0" smtClean="0"/>
              <a:t>Tests</a:t>
            </a:r>
            <a:endParaRPr lang="ru-RU" sz="2000" dirty="0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07988" y="4449763"/>
            <a:ext cx="457200" cy="609600"/>
            <a:chOff x="3861" y="5094"/>
            <a:chExt cx="820" cy="1008"/>
          </a:xfrm>
        </p:grpSpPr>
        <p:sp>
          <p:nvSpPr>
            <p:cNvPr id="128007" name="Rectangle 7"/>
            <p:cNvSpPr>
              <a:spLocks noChangeArrowheads="1"/>
            </p:cNvSpPr>
            <p:nvPr/>
          </p:nvSpPr>
          <p:spPr bwMode="auto">
            <a:xfrm>
              <a:off x="3978" y="5095"/>
              <a:ext cx="703" cy="89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8008" name="Rectangle 8"/>
            <p:cNvSpPr>
              <a:spLocks noChangeArrowheads="1"/>
            </p:cNvSpPr>
            <p:nvPr/>
          </p:nvSpPr>
          <p:spPr bwMode="auto">
            <a:xfrm>
              <a:off x="3942" y="5112"/>
              <a:ext cx="721" cy="89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8009" name="Rectangle 9"/>
            <p:cNvSpPr>
              <a:spLocks noChangeArrowheads="1"/>
            </p:cNvSpPr>
            <p:nvPr/>
          </p:nvSpPr>
          <p:spPr bwMode="auto">
            <a:xfrm>
              <a:off x="3924" y="5130"/>
              <a:ext cx="721" cy="89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8010" name="Arc 10"/>
            <p:cNvSpPr>
              <a:spLocks/>
            </p:cNvSpPr>
            <p:nvPr/>
          </p:nvSpPr>
          <p:spPr bwMode="auto">
            <a:xfrm flipH="1">
              <a:off x="3861" y="5094"/>
              <a:ext cx="187" cy="119"/>
            </a:xfrm>
            <a:custGeom>
              <a:avLst/>
              <a:gdLst>
                <a:gd name="G0" fmla="+- 0 0 0"/>
                <a:gd name="G1" fmla="+- 20278 0 0"/>
                <a:gd name="G2" fmla="+- 21600 0 0"/>
                <a:gd name="T0" fmla="*/ 7440 w 21600"/>
                <a:gd name="T1" fmla="*/ 0 h 20278"/>
                <a:gd name="T2" fmla="*/ 21600 w 21600"/>
                <a:gd name="T3" fmla="*/ 20278 h 20278"/>
                <a:gd name="T4" fmla="*/ 0 w 21600"/>
                <a:gd name="T5" fmla="*/ 20278 h 20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0278" fill="none" extrusionOk="0">
                  <a:moveTo>
                    <a:pt x="7440" y="-1"/>
                  </a:moveTo>
                  <a:cubicBezTo>
                    <a:pt x="15945" y="3120"/>
                    <a:pt x="21600" y="11217"/>
                    <a:pt x="21600" y="20278"/>
                  </a:cubicBezTo>
                </a:path>
                <a:path w="21600" h="20278" stroke="0" extrusionOk="0">
                  <a:moveTo>
                    <a:pt x="7440" y="-1"/>
                  </a:moveTo>
                  <a:cubicBezTo>
                    <a:pt x="15945" y="3120"/>
                    <a:pt x="21600" y="11217"/>
                    <a:pt x="21600" y="20278"/>
                  </a:cubicBezTo>
                  <a:lnTo>
                    <a:pt x="0" y="2027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8011" name="Rectangle 11"/>
            <p:cNvSpPr>
              <a:spLocks noChangeArrowheads="1"/>
            </p:cNvSpPr>
            <p:nvPr/>
          </p:nvSpPr>
          <p:spPr bwMode="auto">
            <a:xfrm>
              <a:off x="3906" y="5148"/>
              <a:ext cx="721" cy="89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8012" name="Rectangle 12"/>
            <p:cNvSpPr>
              <a:spLocks noChangeArrowheads="1"/>
            </p:cNvSpPr>
            <p:nvPr/>
          </p:nvSpPr>
          <p:spPr bwMode="auto">
            <a:xfrm>
              <a:off x="3888" y="5166"/>
              <a:ext cx="721" cy="89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8013" name="Rectangle 13"/>
            <p:cNvSpPr>
              <a:spLocks noChangeArrowheads="1"/>
            </p:cNvSpPr>
            <p:nvPr/>
          </p:nvSpPr>
          <p:spPr bwMode="auto">
            <a:xfrm>
              <a:off x="3870" y="5185"/>
              <a:ext cx="721" cy="89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8014" name="Rectangle 14"/>
            <p:cNvSpPr>
              <a:spLocks noChangeArrowheads="1"/>
            </p:cNvSpPr>
            <p:nvPr/>
          </p:nvSpPr>
          <p:spPr bwMode="auto">
            <a:xfrm>
              <a:off x="3861" y="5203"/>
              <a:ext cx="722" cy="89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8015" name="Line 15"/>
            <p:cNvSpPr>
              <a:spLocks noChangeShapeType="1"/>
            </p:cNvSpPr>
            <p:nvPr/>
          </p:nvSpPr>
          <p:spPr bwMode="auto">
            <a:xfrm>
              <a:off x="4041" y="5478"/>
              <a:ext cx="36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8016" name="Line 16"/>
            <p:cNvSpPr>
              <a:spLocks noChangeShapeType="1"/>
            </p:cNvSpPr>
            <p:nvPr/>
          </p:nvSpPr>
          <p:spPr bwMode="auto">
            <a:xfrm>
              <a:off x="4065" y="5574"/>
              <a:ext cx="30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1246188" y="4068763"/>
            <a:ext cx="304800" cy="381000"/>
            <a:chOff x="432" y="3360"/>
            <a:chExt cx="192" cy="240"/>
          </a:xfrm>
        </p:grpSpPr>
        <p:sp>
          <p:nvSpPr>
            <p:cNvPr id="128018" name="AutoShape 18"/>
            <p:cNvSpPr>
              <a:spLocks noChangeArrowheads="1"/>
            </p:cNvSpPr>
            <p:nvPr/>
          </p:nvSpPr>
          <p:spPr bwMode="auto">
            <a:xfrm>
              <a:off x="432" y="3360"/>
              <a:ext cx="192" cy="240"/>
            </a:xfrm>
            <a:prstGeom prst="foldedCorner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18000" tIns="10800"/>
            <a:lstStyle/>
            <a:p>
              <a:pPr algn="l"/>
              <a:r>
                <a:rPr lang="en-US" sz="1000"/>
                <a:t>TP</a:t>
              </a:r>
              <a:endParaRPr lang="ru-RU"/>
            </a:p>
          </p:txBody>
        </p:sp>
        <p:grpSp>
          <p:nvGrpSpPr>
            <p:cNvPr id="4" name="Group 19"/>
            <p:cNvGrpSpPr>
              <a:grpSpLocks/>
            </p:cNvGrpSpPr>
            <p:nvPr/>
          </p:nvGrpSpPr>
          <p:grpSpPr bwMode="auto">
            <a:xfrm>
              <a:off x="441" y="3456"/>
              <a:ext cx="135" cy="98"/>
              <a:chOff x="627" y="3560"/>
              <a:chExt cx="381" cy="184"/>
            </a:xfrm>
          </p:grpSpPr>
          <p:sp>
            <p:nvSpPr>
              <p:cNvPr id="128020" name="Line 20"/>
              <p:cNvSpPr>
                <a:spLocks noChangeShapeType="1"/>
              </p:cNvSpPr>
              <p:nvPr/>
            </p:nvSpPr>
            <p:spPr bwMode="auto">
              <a:xfrm>
                <a:off x="675" y="3599"/>
                <a:ext cx="33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8021" name="Line 21"/>
              <p:cNvSpPr>
                <a:spLocks noChangeShapeType="1"/>
              </p:cNvSpPr>
              <p:nvPr/>
            </p:nvSpPr>
            <p:spPr bwMode="auto">
              <a:xfrm>
                <a:off x="675" y="3743"/>
                <a:ext cx="33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8022" name="Line 22"/>
              <p:cNvSpPr>
                <a:spLocks noChangeShapeType="1"/>
              </p:cNvSpPr>
              <p:nvPr/>
            </p:nvSpPr>
            <p:spPr bwMode="auto">
              <a:xfrm>
                <a:off x="630" y="3671"/>
                <a:ext cx="378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8023" name="Line 23"/>
              <p:cNvSpPr>
                <a:spLocks noChangeShapeType="1"/>
              </p:cNvSpPr>
              <p:nvPr/>
            </p:nvSpPr>
            <p:spPr bwMode="auto">
              <a:xfrm>
                <a:off x="675" y="3637"/>
                <a:ext cx="33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8024" name="Line 24"/>
              <p:cNvSpPr>
                <a:spLocks noChangeShapeType="1"/>
              </p:cNvSpPr>
              <p:nvPr/>
            </p:nvSpPr>
            <p:spPr bwMode="auto">
              <a:xfrm>
                <a:off x="675" y="3709"/>
                <a:ext cx="33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8025" name="Line 25"/>
              <p:cNvSpPr>
                <a:spLocks noChangeShapeType="1"/>
              </p:cNvSpPr>
              <p:nvPr/>
            </p:nvSpPr>
            <p:spPr bwMode="auto">
              <a:xfrm>
                <a:off x="627" y="3560"/>
                <a:ext cx="377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1246188" y="4602163"/>
            <a:ext cx="304800" cy="381000"/>
            <a:chOff x="432" y="3360"/>
            <a:chExt cx="192" cy="240"/>
          </a:xfrm>
        </p:grpSpPr>
        <p:sp>
          <p:nvSpPr>
            <p:cNvPr id="128027" name="AutoShape 27"/>
            <p:cNvSpPr>
              <a:spLocks noChangeArrowheads="1"/>
            </p:cNvSpPr>
            <p:nvPr/>
          </p:nvSpPr>
          <p:spPr bwMode="auto">
            <a:xfrm>
              <a:off x="432" y="3360"/>
              <a:ext cx="192" cy="240"/>
            </a:xfrm>
            <a:prstGeom prst="foldedCorner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18000" tIns="10800"/>
            <a:lstStyle/>
            <a:p>
              <a:pPr algn="l"/>
              <a:r>
                <a:rPr lang="en-US" sz="1000"/>
                <a:t>TP</a:t>
              </a:r>
              <a:endParaRPr lang="ru-RU"/>
            </a:p>
          </p:txBody>
        </p:sp>
        <p:grpSp>
          <p:nvGrpSpPr>
            <p:cNvPr id="6" name="Group 28"/>
            <p:cNvGrpSpPr>
              <a:grpSpLocks/>
            </p:cNvGrpSpPr>
            <p:nvPr/>
          </p:nvGrpSpPr>
          <p:grpSpPr bwMode="auto">
            <a:xfrm>
              <a:off x="441" y="3456"/>
              <a:ext cx="135" cy="98"/>
              <a:chOff x="627" y="3560"/>
              <a:chExt cx="381" cy="184"/>
            </a:xfrm>
          </p:grpSpPr>
          <p:sp>
            <p:nvSpPr>
              <p:cNvPr id="128029" name="Line 29"/>
              <p:cNvSpPr>
                <a:spLocks noChangeShapeType="1"/>
              </p:cNvSpPr>
              <p:nvPr/>
            </p:nvSpPr>
            <p:spPr bwMode="auto">
              <a:xfrm>
                <a:off x="675" y="3599"/>
                <a:ext cx="33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8030" name="Line 30"/>
              <p:cNvSpPr>
                <a:spLocks noChangeShapeType="1"/>
              </p:cNvSpPr>
              <p:nvPr/>
            </p:nvSpPr>
            <p:spPr bwMode="auto">
              <a:xfrm>
                <a:off x="675" y="3743"/>
                <a:ext cx="33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8031" name="Line 31"/>
              <p:cNvSpPr>
                <a:spLocks noChangeShapeType="1"/>
              </p:cNvSpPr>
              <p:nvPr/>
            </p:nvSpPr>
            <p:spPr bwMode="auto">
              <a:xfrm>
                <a:off x="630" y="3671"/>
                <a:ext cx="378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8032" name="Line 32"/>
              <p:cNvSpPr>
                <a:spLocks noChangeShapeType="1"/>
              </p:cNvSpPr>
              <p:nvPr/>
            </p:nvSpPr>
            <p:spPr bwMode="auto">
              <a:xfrm>
                <a:off x="675" y="3637"/>
                <a:ext cx="33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8033" name="Line 33"/>
              <p:cNvSpPr>
                <a:spLocks noChangeShapeType="1"/>
              </p:cNvSpPr>
              <p:nvPr/>
            </p:nvSpPr>
            <p:spPr bwMode="auto">
              <a:xfrm>
                <a:off x="675" y="3709"/>
                <a:ext cx="33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8034" name="Line 34"/>
              <p:cNvSpPr>
                <a:spLocks noChangeShapeType="1"/>
              </p:cNvSpPr>
              <p:nvPr/>
            </p:nvSpPr>
            <p:spPr bwMode="auto">
              <a:xfrm>
                <a:off x="627" y="3560"/>
                <a:ext cx="377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7" name="Group 35"/>
          <p:cNvGrpSpPr>
            <a:grpSpLocks/>
          </p:cNvGrpSpPr>
          <p:nvPr/>
        </p:nvGrpSpPr>
        <p:grpSpPr bwMode="auto">
          <a:xfrm>
            <a:off x="1246188" y="5135563"/>
            <a:ext cx="304800" cy="381000"/>
            <a:chOff x="432" y="3360"/>
            <a:chExt cx="192" cy="240"/>
          </a:xfrm>
        </p:grpSpPr>
        <p:sp>
          <p:nvSpPr>
            <p:cNvPr id="128036" name="AutoShape 36"/>
            <p:cNvSpPr>
              <a:spLocks noChangeArrowheads="1"/>
            </p:cNvSpPr>
            <p:nvPr/>
          </p:nvSpPr>
          <p:spPr bwMode="auto">
            <a:xfrm>
              <a:off x="432" y="3360"/>
              <a:ext cx="192" cy="240"/>
            </a:xfrm>
            <a:prstGeom prst="foldedCorner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18000" tIns="10800"/>
            <a:lstStyle/>
            <a:p>
              <a:pPr algn="l"/>
              <a:r>
                <a:rPr lang="en-US" sz="1000"/>
                <a:t>TP</a:t>
              </a:r>
              <a:endParaRPr lang="ru-RU"/>
            </a:p>
          </p:txBody>
        </p:sp>
        <p:grpSp>
          <p:nvGrpSpPr>
            <p:cNvPr id="8" name="Group 37"/>
            <p:cNvGrpSpPr>
              <a:grpSpLocks/>
            </p:cNvGrpSpPr>
            <p:nvPr/>
          </p:nvGrpSpPr>
          <p:grpSpPr bwMode="auto">
            <a:xfrm>
              <a:off x="441" y="3456"/>
              <a:ext cx="135" cy="98"/>
              <a:chOff x="627" y="3560"/>
              <a:chExt cx="381" cy="184"/>
            </a:xfrm>
          </p:grpSpPr>
          <p:sp>
            <p:nvSpPr>
              <p:cNvPr id="128038" name="Line 38"/>
              <p:cNvSpPr>
                <a:spLocks noChangeShapeType="1"/>
              </p:cNvSpPr>
              <p:nvPr/>
            </p:nvSpPr>
            <p:spPr bwMode="auto">
              <a:xfrm>
                <a:off x="675" y="3599"/>
                <a:ext cx="33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8039" name="Line 39"/>
              <p:cNvSpPr>
                <a:spLocks noChangeShapeType="1"/>
              </p:cNvSpPr>
              <p:nvPr/>
            </p:nvSpPr>
            <p:spPr bwMode="auto">
              <a:xfrm>
                <a:off x="675" y="3743"/>
                <a:ext cx="331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8040" name="Line 40"/>
              <p:cNvSpPr>
                <a:spLocks noChangeShapeType="1"/>
              </p:cNvSpPr>
              <p:nvPr/>
            </p:nvSpPr>
            <p:spPr bwMode="auto">
              <a:xfrm>
                <a:off x="630" y="3671"/>
                <a:ext cx="378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8041" name="Line 41"/>
              <p:cNvSpPr>
                <a:spLocks noChangeShapeType="1"/>
              </p:cNvSpPr>
              <p:nvPr/>
            </p:nvSpPr>
            <p:spPr bwMode="auto">
              <a:xfrm>
                <a:off x="675" y="3637"/>
                <a:ext cx="33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8042" name="Line 42"/>
              <p:cNvSpPr>
                <a:spLocks noChangeShapeType="1"/>
              </p:cNvSpPr>
              <p:nvPr/>
            </p:nvSpPr>
            <p:spPr bwMode="auto">
              <a:xfrm>
                <a:off x="675" y="3709"/>
                <a:ext cx="331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8043" name="Line 43"/>
              <p:cNvSpPr>
                <a:spLocks noChangeShapeType="1"/>
              </p:cNvSpPr>
              <p:nvPr/>
            </p:nvSpPr>
            <p:spPr bwMode="auto">
              <a:xfrm>
                <a:off x="627" y="3560"/>
                <a:ext cx="377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cxnSp>
        <p:nvCxnSpPr>
          <p:cNvPr id="128044" name="AutoShape 44"/>
          <p:cNvCxnSpPr>
            <a:cxnSpLocks noChangeShapeType="1"/>
            <a:stCxn id="128014" idx="3"/>
            <a:endCxn id="128018" idx="1"/>
          </p:cNvCxnSpPr>
          <p:nvPr/>
        </p:nvCxnSpPr>
        <p:spPr bwMode="auto">
          <a:xfrm flipV="1">
            <a:off x="811213" y="4259263"/>
            <a:ext cx="434975" cy="5286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8045" name="AutoShape 45"/>
          <p:cNvCxnSpPr>
            <a:cxnSpLocks noChangeShapeType="1"/>
            <a:stCxn id="128014" idx="3"/>
            <a:endCxn id="128027" idx="1"/>
          </p:cNvCxnSpPr>
          <p:nvPr/>
        </p:nvCxnSpPr>
        <p:spPr bwMode="auto">
          <a:xfrm>
            <a:off x="811213" y="4787900"/>
            <a:ext cx="434975" cy="4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8046" name="AutoShape 46"/>
          <p:cNvCxnSpPr>
            <a:cxnSpLocks noChangeShapeType="1"/>
            <a:stCxn id="128014" idx="3"/>
            <a:endCxn id="128036" idx="1"/>
          </p:cNvCxnSpPr>
          <p:nvPr/>
        </p:nvCxnSpPr>
        <p:spPr bwMode="auto">
          <a:xfrm>
            <a:off x="811213" y="4787900"/>
            <a:ext cx="434975" cy="5381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8047" name="AutoShape 47"/>
          <p:cNvSpPr>
            <a:spLocks noChangeArrowheads="1"/>
          </p:cNvSpPr>
          <p:nvPr/>
        </p:nvSpPr>
        <p:spPr bwMode="auto">
          <a:xfrm>
            <a:off x="1931988" y="4073525"/>
            <a:ext cx="528637" cy="376238"/>
          </a:xfrm>
          <a:prstGeom prst="flowChartMultidocumen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000"/>
          </a:p>
        </p:txBody>
      </p:sp>
      <p:sp>
        <p:nvSpPr>
          <p:cNvPr id="128048" name="AutoShape 48"/>
          <p:cNvSpPr>
            <a:spLocks noChangeArrowheads="1"/>
          </p:cNvSpPr>
          <p:nvPr/>
        </p:nvSpPr>
        <p:spPr bwMode="auto">
          <a:xfrm>
            <a:off x="1936750" y="4606925"/>
            <a:ext cx="528638" cy="376238"/>
          </a:xfrm>
          <a:prstGeom prst="flowChartMultidocumen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000"/>
          </a:p>
        </p:txBody>
      </p:sp>
      <p:sp>
        <p:nvSpPr>
          <p:cNvPr id="128049" name="AutoShape 49"/>
          <p:cNvSpPr>
            <a:spLocks noChangeArrowheads="1"/>
          </p:cNvSpPr>
          <p:nvPr/>
        </p:nvSpPr>
        <p:spPr bwMode="auto">
          <a:xfrm>
            <a:off x="1936750" y="5140325"/>
            <a:ext cx="528638" cy="376238"/>
          </a:xfrm>
          <a:prstGeom prst="flowChartMultidocumen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000"/>
          </a:p>
        </p:txBody>
      </p:sp>
      <p:cxnSp>
        <p:nvCxnSpPr>
          <p:cNvPr id="128050" name="AutoShape 50"/>
          <p:cNvCxnSpPr>
            <a:cxnSpLocks noChangeShapeType="1"/>
            <a:stCxn id="128018" idx="3"/>
            <a:endCxn id="128047" idx="1"/>
          </p:cNvCxnSpPr>
          <p:nvPr/>
        </p:nvCxnSpPr>
        <p:spPr bwMode="auto">
          <a:xfrm>
            <a:off x="1550988" y="4259263"/>
            <a:ext cx="381000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8051" name="AutoShape 51"/>
          <p:cNvCxnSpPr>
            <a:cxnSpLocks noChangeShapeType="1"/>
            <a:stCxn id="128027" idx="3"/>
            <a:endCxn id="128048" idx="1"/>
          </p:cNvCxnSpPr>
          <p:nvPr/>
        </p:nvCxnSpPr>
        <p:spPr bwMode="auto">
          <a:xfrm>
            <a:off x="1550988" y="4792663"/>
            <a:ext cx="385762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28052" name="AutoShape 52"/>
          <p:cNvCxnSpPr>
            <a:cxnSpLocks noChangeShapeType="1"/>
            <a:stCxn id="128036" idx="3"/>
            <a:endCxn id="128049" idx="1"/>
          </p:cNvCxnSpPr>
          <p:nvPr/>
        </p:nvCxnSpPr>
        <p:spPr bwMode="auto">
          <a:xfrm>
            <a:off x="1550988" y="5326063"/>
            <a:ext cx="385762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53" name="Дата 5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10.05.2012</a:t>
            </a:r>
            <a:endParaRPr lang="ru-RU"/>
          </a:p>
        </p:txBody>
      </p:sp>
      <p:sp>
        <p:nvSpPr>
          <p:cNvPr id="54" name="Номер слайда 5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E9DE-1368-4C35-9826-12D8CFBF3E2D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5" name="Нижний колонтитул 5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Information Technologies and Management, Almaty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Industrial Approach to Conformance Testing</a:t>
            </a:r>
            <a:endParaRPr lang="ru-RU" sz="4000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962400" y="1844824"/>
            <a:ext cx="4800600" cy="439248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Manual test cases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Little level of code reuse, lots of duplicated code</a:t>
            </a:r>
            <a:r>
              <a:rPr lang="ru-RU" dirty="0" smtClean="0"/>
              <a:t> </a:t>
            </a:r>
            <a:endParaRPr lang="ru-RU" dirty="0"/>
          </a:p>
          <a:p>
            <a:pPr>
              <a:lnSpc>
                <a:spcPct val="80000"/>
              </a:lnSpc>
            </a:pPr>
            <a:r>
              <a:rPr lang="en-US" dirty="0"/>
              <a:t>ISO 9646, TTCN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Further development: TTCN2</a:t>
            </a:r>
            <a:r>
              <a:rPr lang="en-US" dirty="0"/>
              <a:t>, TTCN3, UML Testing Profile</a:t>
            </a:r>
            <a:endParaRPr lang="ru-RU" dirty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TAHI </a:t>
            </a:r>
            <a:r>
              <a:rPr lang="en-US" sz="2000" dirty="0"/>
              <a:t>(Perl + C++), ETSI (TTCN3 + Java)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Verdicts are not based on a formal protocol specification</a:t>
            </a:r>
            <a:endParaRPr lang="ru-RU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Test coverage is informal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Automation is not intended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solidFill>
                  <a:schemeClr val="hlink"/>
                </a:solidFill>
              </a:rPr>
              <a:t>Thousands of test cases for real-life protocols</a:t>
            </a:r>
            <a:endParaRPr lang="ru-RU" dirty="0" smtClean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</a:pPr>
            <a:endParaRPr lang="ru-RU" dirty="0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533400" y="2009800"/>
            <a:ext cx="1371600" cy="381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cs typeface="Arial" charset="0"/>
              </a:rPr>
              <a:t>Test System</a:t>
            </a:r>
            <a:endParaRPr lang="ru-RU" sz="1800">
              <a:cs typeface="Arial" charset="0"/>
            </a:endParaRPr>
          </a:p>
        </p:txBody>
      </p:sp>
      <p:cxnSp>
        <p:nvCxnSpPr>
          <p:cNvPr id="29702" name="AutoShape 6"/>
          <p:cNvCxnSpPr>
            <a:cxnSpLocks noChangeShapeType="1"/>
            <a:stCxn id="29701" idx="2"/>
            <a:endCxn id="29722" idx="0"/>
          </p:cNvCxnSpPr>
          <p:nvPr/>
        </p:nvCxnSpPr>
        <p:spPr bwMode="auto">
          <a:xfrm>
            <a:off x="1219200" y="2390800"/>
            <a:ext cx="0" cy="3505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2514600" y="2009800"/>
            <a:ext cx="1371600" cy="381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cs typeface="Arial" charset="0"/>
              </a:rPr>
              <a:t>SUT</a:t>
            </a:r>
            <a:endParaRPr lang="ru-RU" sz="1800">
              <a:cs typeface="Arial" charset="0"/>
            </a:endParaRPr>
          </a:p>
        </p:txBody>
      </p:sp>
      <p:cxnSp>
        <p:nvCxnSpPr>
          <p:cNvPr id="29704" name="AutoShape 8"/>
          <p:cNvCxnSpPr>
            <a:cxnSpLocks noChangeShapeType="1"/>
            <a:stCxn id="29703" idx="2"/>
            <a:endCxn id="29723" idx="0"/>
          </p:cNvCxnSpPr>
          <p:nvPr/>
        </p:nvCxnSpPr>
        <p:spPr bwMode="auto">
          <a:xfrm>
            <a:off x="3200400" y="2390800"/>
            <a:ext cx="0" cy="3505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9705" name="AutoShape 9"/>
          <p:cNvCxnSpPr>
            <a:cxnSpLocks noChangeShapeType="1"/>
          </p:cNvCxnSpPr>
          <p:nvPr/>
        </p:nvCxnSpPr>
        <p:spPr bwMode="auto">
          <a:xfrm>
            <a:off x="1219200" y="2998813"/>
            <a:ext cx="198120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1447800" y="2695600"/>
            <a:ext cx="1447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cs typeface="Arial" charset="0"/>
              </a:rPr>
              <a:t>input</a:t>
            </a:r>
            <a:r>
              <a:rPr lang="ru-RU" sz="1400">
                <a:cs typeface="Arial" charset="0"/>
              </a:rPr>
              <a:t> </a:t>
            </a: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685800" y="3229000"/>
            <a:ext cx="28194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en-US" sz="1800">
                <a:cs typeface="Arial" charset="0"/>
              </a:rPr>
              <a:t>alt</a:t>
            </a:r>
            <a:endParaRPr lang="ru-RU" sz="1800">
              <a:cs typeface="Arial" charset="0"/>
            </a:endParaRPr>
          </a:p>
        </p:txBody>
      </p:sp>
      <p:sp>
        <p:nvSpPr>
          <p:cNvPr id="29708" name="AutoShape 12"/>
          <p:cNvSpPr>
            <a:spLocks noChangeArrowheads="1"/>
          </p:cNvSpPr>
          <p:nvPr/>
        </p:nvSpPr>
        <p:spPr bwMode="auto">
          <a:xfrm rot="10800000">
            <a:off x="685800" y="3229000"/>
            <a:ext cx="457200" cy="381000"/>
          </a:xfrm>
          <a:prstGeom prst="flowChartPunchedCar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 flipH="1">
            <a:off x="1219200" y="34703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1524000" y="3229000"/>
            <a:ext cx="1371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cs typeface="Arial" charset="0"/>
              </a:rPr>
              <a:t>reaction1</a:t>
            </a:r>
            <a:endParaRPr lang="ru-RU" sz="1400">
              <a:cs typeface="Arial" charset="0"/>
            </a:endParaRPr>
          </a:p>
        </p:txBody>
      </p:sp>
      <p:sp>
        <p:nvSpPr>
          <p:cNvPr id="29711" name="AutoShape 15"/>
          <p:cNvSpPr>
            <a:spLocks noChangeArrowheads="1"/>
          </p:cNvSpPr>
          <p:nvPr/>
        </p:nvSpPr>
        <p:spPr bwMode="auto">
          <a:xfrm>
            <a:off x="762000" y="3686200"/>
            <a:ext cx="990600" cy="228600"/>
          </a:xfrm>
          <a:prstGeom prst="flowChartPreparatio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cs typeface="Arial" charset="0"/>
              </a:rPr>
              <a:t>pass</a:t>
            </a:r>
            <a:endParaRPr lang="ru-RU" sz="1800">
              <a:cs typeface="Arial" charset="0"/>
            </a:endParaRPr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1219200" y="43085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1524000" y="4067200"/>
            <a:ext cx="1371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cs typeface="Arial" charset="0"/>
              </a:rPr>
              <a:t>reaction2</a:t>
            </a:r>
            <a:endParaRPr lang="ru-RU" sz="1400">
              <a:cs typeface="Arial" charset="0"/>
            </a:endParaRPr>
          </a:p>
        </p:txBody>
      </p:sp>
      <p:sp>
        <p:nvSpPr>
          <p:cNvPr id="29714" name="AutoShape 18"/>
          <p:cNvSpPr>
            <a:spLocks noChangeArrowheads="1"/>
          </p:cNvSpPr>
          <p:nvPr/>
        </p:nvSpPr>
        <p:spPr bwMode="auto">
          <a:xfrm>
            <a:off x="762000" y="4448200"/>
            <a:ext cx="990600" cy="228600"/>
          </a:xfrm>
          <a:prstGeom prst="flowChartPreparatio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cs typeface="Arial" charset="0"/>
              </a:rPr>
              <a:t>inconc</a:t>
            </a:r>
            <a:endParaRPr lang="ru-RU" sz="1800">
              <a:cs typeface="Arial" charset="0"/>
            </a:endParaRPr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685800" y="40672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716" name="AutoShape 20"/>
          <p:cNvSpPr>
            <a:spLocks noChangeArrowheads="1"/>
          </p:cNvSpPr>
          <p:nvPr/>
        </p:nvSpPr>
        <p:spPr bwMode="auto">
          <a:xfrm>
            <a:off x="381000" y="3000400"/>
            <a:ext cx="152400" cy="152400"/>
          </a:xfrm>
          <a:prstGeom prst="flowChartCollat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29717" name="AutoShape 21"/>
          <p:cNvCxnSpPr>
            <a:cxnSpLocks noChangeShapeType="1"/>
            <a:stCxn id="29716" idx="1"/>
          </p:cNvCxnSpPr>
          <p:nvPr/>
        </p:nvCxnSpPr>
        <p:spPr bwMode="auto">
          <a:xfrm>
            <a:off x="457200" y="3076600"/>
            <a:ext cx="762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9718" name="Line 22"/>
          <p:cNvSpPr>
            <a:spLocks noChangeShapeType="1"/>
          </p:cNvSpPr>
          <p:nvPr/>
        </p:nvSpPr>
        <p:spPr bwMode="auto">
          <a:xfrm>
            <a:off x="685800" y="48292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719" name="AutoShape 23"/>
          <p:cNvSpPr>
            <a:spLocks noChangeArrowheads="1"/>
          </p:cNvSpPr>
          <p:nvPr/>
        </p:nvSpPr>
        <p:spPr bwMode="auto">
          <a:xfrm>
            <a:off x="762000" y="4905400"/>
            <a:ext cx="152400" cy="152400"/>
          </a:xfrm>
          <a:prstGeom prst="flowChartCollat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29720" name="AutoShape 24"/>
          <p:cNvCxnSpPr>
            <a:cxnSpLocks noChangeShapeType="1"/>
            <a:stCxn id="29719" idx="1"/>
          </p:cNvCxnSpPr>
          <p:nvPr/>
        </p:nvCxnSpPr>
        <p:spPr bwMode="auto">
          <a:xfrm>
            <a:off x="838200" y="4981600"/>
            <a:ext cx="381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9721" name="AutoShape 25"/>
          <p:cNvSpPr>
            <a:spLocks noChangeArrowheads="1"/>
          </p:cNvSpPr>
          <p:nvPr/>
        </p:nvSpPr>
        <p:spPr bwMode="auto">
          <a:xfrm>
            <a:off x="762000" y="5134000"/>
            <a:ext cx="990600" cy="228600"/>
          </a:xfrm>
          <a:prstGeom prst="flowChartPreparatio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cs typeface="Arial" charset="0"/>
              </a:rPr>
              <a:t>fail</a:t>
            </a:r>
            <a:endParaRPr lang="ru-RU" sz="1800">
              <a:cs typeface="Arial" charset="0"/>
            </a:endParaRPr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685800" y="5896000"/>
            <a:ext cx="10668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2667000" y="5896000"/>
            <a:ext cx="10668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1219200" y="16288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 smtClean="0">
                <a:cs typeface="Arial" charset="0"/>
              </a:rPr>
              <a:t>Test case</a:t>
            </a:r>
            <a:endParaRPr lang="ru-RU" sz="1800" dirty="0">
              <a:cs typeface="Arial" charset="0"/>
            </a:endParaRPr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1066800" y="2467000"/>
            <a:ext cx="22860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 smtClean="0">
                <a:cs typeface="Arial" charset="0"/>
              </a:rPr>
              <a:t>preambule</a:t>
            </a:r>
            <a:endParaRPr lang="ru-RU" sz="1400" dirty="0">
              <a:cs typeface="Arial" charset="0"/>
            </a:endParaRPr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1066800" y="5515000"/>
            <a:ext cx="22098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 smtClean="0">
                <a:cs typeface="Arial" charset="0"/>
              </a:rPr>
              <a:t>postambule</a:t>
            </a:r>
            <a:endParaRPr lang="ru-RU" sz="1400" dirty="0">
              <a:cs typeface="Arial" charset="0"/>
            </a:endParaRPr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10.05.2012</a:t>
            </a: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E9DE-1368-4C35-9826-12D8CFBF3E2D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32" name="Нижний колонтитул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Information Technologies and Management, Almaty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8001000" y="2819400"/>
            <a:ext cx="982663" cy="1295400"/>
            <a:chOff x="1872" y="2976"/>
            <a:chExt cx="475" cy="608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968" y="2976"/>
              <a:ext cx="379" cy="512"/>
              <a:chOff x="1968" y="2976"/>
              <a:chExt cx="379" cy="512"/>
            </a:xfrm>
          </p:grpSpPr>
          <p:sp>
            <p:nvSpPr>
              <p:cNvPr id="38916" name="AutoShape 4"/>
              <p:cNvSpPr>
                <a:spLocks noChangeArrowheads="1"/>
              </p:cNvSpPr>
              <p:nvPr/>
            </p:nvSpPr>
            <p:spPr bwMode="auto">
              <a:xfrm>
                <a:off x="1968" y="2976"/>
                <a:ext cx="379" cy="512"/>
              </a:xfrm>
              <a:prstGeom prst="foldedCorner">
                <a:avLst>
                  <a:gd name="adj" fmla="val 125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2045" y="3120"/>
                <a:ext cx="211" cy="192"/>
                <a:chOff x="3149" y="1632"/>
                <a:chExt cx="883" cy="912"/>
              </a:xfrm>
            </p:grpSpPr>
            <p:sp>
              <p:nvSpPr>
                <p:cNvPr id="38918" name="Oval 6"/>
                <p:cNvSpPr>
                  <a:spLocks noChangeAspect="1" noChangeArrowheads="1"/>
                </p:cNvSpPr>
                <p:nvPr/>
              </p:nvSpPr>
              <p:spPr bwMode="auto">
                <a:xfrm>
                  <a:off x="3149" y="1824"/>
                  <a:ext cx="487" cy="480"/>
                </a:xfrm>
                <a:prstGeom prst="ellipse">
                  <a:avLst/>
                </a:prstGeom>
                <a:solidFill>
                  <a:srgbClr val="FFCC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cxnSp>
              <p:nvCxnSpPr>
                <p:cNvPr id="38919" name="AutoShape 7"/>
                <p:cNvCxnSpPr>
                  <a:cxnSpLocks noChangeShapeType="1"/>
                  <a:stCxn id="38918" idx="7"/>
                </p:cNvCxnSpPr>
                <p:nvPr/>
              </p:nvCxnSpPr>
              <p:spPr bwMode="auto">
                <a:xfrm flipV="1">
                  <a:off x="3565" y="1632"/>
                  <a:ext cx="323" cy="262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  <p:cxnSp>
              <p:nvCxnSpPr>
                <p:cNvPr id="38920" name="AutoShape 8"/>
                <p:cNvCxnSpPr>
                  <a:cxnSpLocks noChangeShapeType="1"/>
                  <a:stCxn id="38918" idx="6"/>
                </p:cNvCxnSpPr>
                <p:nvPr/>
              </p:nvCxnSpPr>
              <p:spPr bwMode="auto">
                <a:xfrm>
                  <a:off x="3636" y="2064"/>
                  <a:ext cx="396" cy="0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  <p:cxnSp>
              <p:nvCxnSpPr>
                <p:cNvPr id="38921" name="AutoShape 9"/>
                <p:cNvCxnSpPr>
                  <a:cxnSpLocks noChangeShapeType="1"/>
                  <a:stCxn id="38918" idx="5"/>
                </p:cNvCxnSpPr>
                <p:nvPr/>
              </p:nvCxnSpPr>
              <p:spPr bwMode="auto">
                <a:xfrm>
                  <a:off x="3565" y="2234"/>
                  <a:ext cx="275" cy="310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</p:grpSp>
        </p:grp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1925" y="3024"/>
              <a:ext cx="379" cy="512"/>
              <a:chOff x="1968" y="2976"/>
              <a:chExt cx="379" cy="512"/>
            </a:xfrm>
          </p:grpSpPr>
          <p:sp>
            <p:nvSpPr>
              <p:cNvPr id="38923" name="AutoShape 11"/>
              <p:cNvSpPr>
                <a:spLocks noChangeArrowheads="1"/>
              </p:cNvSpPr>
              <p:nvPr/>
            </p:nvSpPr>
            <p:spPr bwMode="auto">
              <a:xfrm>
                <a:off x="1968" y="2976"/>
                <a:ext cx="379" cy="512"/>
              </a:xfrm>
              <a:prstGeom prst="foldedCorner">
                <a:avLst>
                  <a:gd name="adj" fmla="val 125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6" name="Group 12"/>
              <p:cNvGrpSpPr>
                <a:grpSpLocks/>
              </p:cNvGrpSpPr>
              <p:nvPr/>
            </p:nvGrpSpPr>
            <p:grpSpPr bwMode="auto">
              <a:xfrm>
                <a:off x="2045" y="3120"/>
                <a:ext cx="211" cy="192"/>
                <a:chOff x="3149" y="1632"/>
                <a:chExt cx="883" cy="912"/>
              </a:xfrm>
            </p:grpSpPr>
            <p:sp>
              <p:nvSpPr>
                <p:cNvPr id="38925" name="Oval 13"/>
                <p:cNvSpPr>
                  <a:spLocks noChangeAspect="1" noChangeArrowheads="1"/>
                </p:cNvSpPr>
                <p:nvPr/>
              </p:nvSpPr>
              <p:spPr bwMode="auto">
                <a:xfrm>
                  <a:off x="3149" y="1824"/>
                  <a:ext cx="487" cy="480"/>
                </a:xfrm>
                <a:prstGeom prst="ellipse">
                  <a:avLst/>
                </a:prstGeom>
                <a:solidFill>
                  <a:srgbClr val="FFCC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cxnSp>
              <p:nvCxnSpPr>
                <p:cNvPr id="38926" name="AutoShape 14"/>
                <p:cNvCxnSpPr>
                  <a:cxnSpLocks noChangeShapeType="1"/>
                  <a:stCxn id="38925" idx="7"/>
                </p:cNvCxnSpPr>
                <p:nvPr/>
              </p:nvCxnSpPr>
              <p:spPr bwMode="auto">
                <a:xfrm flipV="1">
                  <a:off x="3565" y="1632"/>
                  <a:ext cx="323" cy="262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  <p:cxnSp>
              <p:nvCxnSpPr>
                <p:cNvPr id="38927" name="AutoShape 15"/>
                <p:cNvCxnSpPr>
                  <a:cxnSpLocks noChangeShapeType="1"/>
                  <a:stCxn id="38925" idx="6"/>
                </p:cNvCxnSpPr>
                <p:nvPr/>
              </p:nvCxnSpPr>
              <p:spPr bwMode="auto">
                <a:xfrm>
                  <a:off x="3636" y="2064"/>
                  <a:ext cx="396" cy="0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  <p:cxnSp>
              <p:nvCxnSpPr>
                <p:cNvPr id="38928" name="AutoShape 16"/>
                <p:cNvCxnSpPr>
                  <a:cxnSpLocks noChangeShapeType="1"/>
                  <a:stCxn id="38925" idx="5"/>
                </p:cNvCxnSpPr>
                <p:nvPr/>
              </p:nvCxnSpPr>
              <p:spPr bwMode="auto">
                <a:xfrm>
                  <a:off x="3565" y="2234"/>
                  <a:ext cx="275" cy="310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</p:grpSp>
        </p:grpSp>
        <p:grpSp>
          <p:nvGrpSpPr>
            <p:cNvPr id="7" name="Group 17"/>
            <p:cNvGrpSpPr>
              <a:grpSpLocks/>
            </p:cNvGrpSpPr>
            <p:nvPr/>
          </p:nvGrpSpPr>
          <p:grpSpPr bwMode="auto">
            <a:xfrm>
              <a:off x="1872" y="3072"/>
              <a:ext cx="379" cy="512"/>
              <a:chOff x="1968" y="2976"/>
              <a:chExt cx="379" cy="512"/>
            </a:xfrm>
          </p:grpSpPr>
          <p:sp>
            <p:nvSpPr>
              <p:cNvPr id="38930" name="AutoShape 18"/>
              <p:cNvSpPr>
                <a:spLocks noChangeArrowheads="1"/>
              </p:cNvSpPr>
              <p:nvPr/>
            </p:nvSpPr>
            <p:spPr bwMode="auto">
              <a:xfrm>
                <a:off x="1968" y="2976"/>
                <a:ext cx="379" cy="512"/>
              </a:xfrm>
              <a:prstGeom prst="foldedCorner">
                <a:avLst>
                  <a:gd name="adj" fmla="val 12500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8" name="Group 19"/>
              <p:cNvGrpSpPr>
                <a:grpSpLocks/>
              </p:cNvGrpSpPr>
              <p:nvPr/>
            </p:nvGrpSpPr>
            <p:grpSpPr bwMode="auto">
              <a:xfrm>
                <a:off x="2045" y="3120"/>
                <a:ext cx="211" cy="192"/>
                <a:chOff x="3149" y="1632"/>
                <a:chExt cx="883" cy="912"/>
              </a:xfrm>
            </p:grpSpPr>
            <p:sp>
              <p:nvSpPr>
                <p:cNvPr id="38932" name="Oval 20"/>
                <p:cNvSpPr>
                  <a:spLocks noChangeAspect="1" noChangeArrowheads="1"/>
                </p:cNvSpPr>
                <p:nvPr/>
              </p:nvSpPr>
              <p:spPr bwMode="auto">
                <a:xfrm>
                  <a:off x="3149" y="1824"/>
                  <a:ext cx="487" cy="480"/>
                </a:xfrm>
                <a:prstGeom prst="ellipse">
                  <a:avLst/>
                </a:prstGeom>
                <a:solidFill>
                  <a:srgbClr val="FFCC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cxnSp>
              <p:nvCxnSpPr>
                <p:cNvPr id="38933" name="AutoShape 21"/>
                <p:cNvCxnSpPr>
                  <a:cxnSpLocks noChangeShapeType="1"/>
                  <a:stCxn id="38932" idx="7"/>
                </p:cNvCxnSpPr>
                <p:nvPr/>
              </p:nvCxnSpPr>
              <p:spPr bwMode="auto">
                <a:xfrm flipV="1">
                  <a:off x="3565" y="1632"/>
                  <a:ext cx="323" cy="262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  <p:cxnSp>
              <p:nvCxnSpPr>
                <p:cNvPr id="38934" name="AutoShape 22"/>
                <p:cNvCxnSpPr>
                  <a:cxnSpLocks noChangeShapeType="1"/>
                  <a:stCxn id="38932" idx="6"/>
                </p:cNvCxnSpPr>
                <p:nvPr/>
              </p:nvCxnSpPr>
              <p:spPr bwMode="auto">
                <a:xfrm>
                  <a:off x="3636" y="2064"/>
                  <a:ext cx="396" cy="0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  <p:cxnSp>
              <p:nvCxnSpPr>
                <p:cNvPr id="38935" name="AutoShape 23"/>
                <p:cNvCxnSpPr>
                  <a:cxnSpLocks noChangeShapeType="1"/>
                  <a:stCxn id="38932" idx="5"/>
                </p:cNvCxnSpPr>
                <p:nvPr/>
              </p:nvCxnSpPr>
              <p:spPr bwMode="auto">
                <a:xfrm>
                  <a:off x="3565" y="2234"/>
                  <a:ext cx="275" cy="310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</p:grpSp>
        </p:grpSp>
      </p:grpSp>
      <p:sp>
        <p:nvSpPr>
          <p:cNvPr id="38936" name="Rectangle 2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Model-Based Testing</a:t>
            </a:r>
            <a:endParaRPr lang="ru-RU" sz="4000" dirty="0"/>
          </a:p>
        </p:txBody>
      </p:sp>
      <p:sp>
        <p:nvSpPr>
          <p:cNvPr id="38937" name="Line 25"/>
          <p:cNvSpPr>
            <a:spLocks noChangeShapeType="1"/>
          </p:cNvSpPr>
          <p:nvPr/>
        </p:nvSpPr>
        <p:spPr bwMode="auto">
          <a:xfrm flipH="1">
            <a:off x="2667000" y="2247900"/>
            <a:ext cx="1588" cy="27432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381000" y="3048000"/>
            <a:ext cx="825500" cy="1066800"/>
            <a:chOff x="3861" y="5094"/>
            <a:chExt cx="820" cy="1008"/>
          </a:xfrm>
        </p:grpSpPr>
        <p:sp>
          <p:nvSpPr>
            <p:cNvPr id="38939" name="Rectangle 27"/>
            <p:cNvSpPr>
              <a:spLocks noChangeArrowheads="1"/>
            </p:cNvSpPr>
            <p:nvPr/>
          </p:nvSpPr>
          <p:spPr bwMode="auto">
            <a:xfrm>
              <a:off x="3978" y="5095"/>
              <a:ext cx="703" cy="89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40" name="Rectangle 28"/>
            <p:cNvSpPr>
              <a:spLocks noChangeArrowheads="1"/>
            </p:cNvSpPr>
            <p:nvPr/>
          </p:nvSpPr>
          <p:spPr bwMode="auto">
            <a:xfrm>
              <a:off x="3942" y="5112"/>
              <a:ext cx="721" cy="89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41" name="Rectangle 29"/>
            <p:cNvSpPr>
              <a:spLocks noChangeArrowheads="1"/>
            </p:cNvSpPr>
            <p:nvPr/>
          </p:nvSpPr>
          <p:spPr bwMode="auto">
            <a:xfrm>
              <a:off x="3924" y="5130"/>
              <a:ext cx="721" cy="89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42" name="Arc 30"/>
            <p:cNvSpPr>
              <a:spLocks/>
            </p:cNvSpPr>
            <p:nvPr/>
          </p:nvSpPr>
          <p:spPr bwMode="auto">
            <a:xfrm flipH="1">
              <a:off x="3861" y="5094"/>
              <a:ext cx="187" cy="119"/>
            </a:xfrm>
            <a:custGeom>
              <a:avLst/>
              <a:gdLst>
                <a:gd name="G0" fmla="+- 0 0 0"/>
                <a:gd name="G1" fmla="+- 20278 0 0"/>
                <a:gd name="G2" fmla="+- 21600 0 0"/>
                <a:gd name="T0" fmla="*/ 7440 w 21600"/>
                <a:gd name="T1" fmla="*/ 0 h 20278"/>
                <a:gd name="T2" fmla="*/ 21600 w 21600"/>
                <a:gd name="T3" fmla="*/ 20278 h 20278"/>
                <a:gd name="T4" fmla="*/ 0 w 21600"/>
                <a:gd name="T5" fmla="*/ 20278 h 20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0278" fill="none" extrusionOk="0">
                  <a:moveTo>
                    <a:pt x="7440" y="-1"/>
                  </a:moveTo>
                  <a:cubicBezTo>
                    <a:pt x="15945" y="3120"/>
                    <a:pt x="21600" y="11217"/>
                    <a:pt x="21600" y="20278"/>
                  </a:cubicBezTo>
                </a:path>
                <a:path w="21600" h="20278" stroke="0" extrusionOk="0">
                  <a:moveTo>
                    <a:pt x="7440" y="-1"/>
                  </a:moveTo>
                  <a:cubicBezTo>
                    <a:pt x="15945" y="3120"/>
                    <a:pt x="21600" y="11217"/>
                    <a:pt x="21600" y="20278"/>
                  </a:cubicBezTo>
                  <a:lnTo>
                    <a:pt x="0" y="2027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43" name="Rectangle 31"/>
            <p:cNvSpPr>
              <a:spLocks noChangeArrowheads="1"/>
            </p:cNvSpPr>
            <p:nvPr/>
          </p:nvSpPr>
          <p:spPr bwMode="auto">
            <a:xfrm>
              <a:off x="3906" y="5148"/>
              <a:ext cx="721" cy="89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44" name="Rectangle 32"/>
            <p:cNvSpPr>
              <a:spLocks noChangeArrowheads="1"/>
            </p:cNvSpPr>
            <p:nvPr/>
          </p:nvSpPr>
          <p:spPr bwMode="auto">
            <a:xfrm>
              <a:off x="3888" y="5166"/>
              <a:ext cx="721" cy="89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45" name="Rectangle 33"/>
            <p:cNvSpPr>
              <a:spLocks noChangeArrowheads="1"/>
            </p:cNvSpPr>
            <p:nvPr/>
          </p:nvSpPr>
          <p:spPr bwMode="auto">
            <a:xfrm>
              <a:off x="3870" y="5185"/>
              <a:ext cx="721" cy="89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46" name="Rectangle 34"/>
            <p:cNvSpPr>
              <a:spLocks noChangeArrowheads="1"/>
            </p:cNvSpPr>
            <p:nvPr/>
          </p:nvSpPr>
          <p:spPr bwMode="auto">
            <a:xfrm>
              <a:off x="3861" y="5203"/>
              <a:ext cx="722" cy="89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47" name="Line 35"/>
            <p:cNvSpPr>
              <a:spLocks noChangeShapeType="1"/>
            </p:cNvSpPr>
            <p:nvPr/>
          </p:nvSpPr>
          <p:spPr bwMode="auto">
            <a:xfrm>
              <a:off x="4041" y="5478"/>
              <a:ext cx="36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48" name="Line 36"/>
            <p:cNvSpPr>
              <a:spLocks noChangeShapeType="1"/>
            </p:cNvSpPr>
            <p:nvPr/>
          </p:nvSpPr>
          <p:spPr bwMode="auto">
            <a:xfrm>
              <a:off x="4065" y="5574"/>
              <a:ext cx="306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8949" name="Text Box 37"/>
          <p:cNvSpPr txBox="1">
            <a:spLocks noChangeArrowheads="1"/>
          </p:cNvSpPr>
          <p:nvPr/>
        </p:nvSpPr>
        <p:spPr bwMode="auto">
          <a:xfrm>
            <a:off x="3491880" y="1484784"/>
            <a:ext cx="252028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dirty="0" smtClean="0">
                <a:cs typeface="Arial" charset="0"/>
              </a:rPr>
              <a:t>Formal Specification </a:t>
            </a:r>
            <a:br>
              <a:rPr lang="en-US" sz="2000" dirty="0" smtClean="0">
                <a:cs typeface="Arial" charset="0"/>
              </a:rPr>
            </a:br>
            <a:r>
              <a:rPr lang="en-US" sz="2000" dirty="0" smtClean="0">
                <a:cs typeface="Arial" charset="0"/>
              </a:rPr>
              <a:t>(Model)</a:t>
            </a:r>
            <a:endParaRPr lang="ru-RU" sz="3200" dirty="0">
              <a:cs typeface="Arial" charset="0"/>
            </a:endParaRPr>
          </a:p>
        </p:txBody>
      </p:sp>
      <p:grpSp>
        <p:nvGrpSpPr>
          <p:cNvPr id="10" name="Group 38"/>
          <p:cNvGrpSpPr>
            <a:grpSpLocks/>
          </p:cNvGrpSpPr>
          <p:nvPr/>
        </p:nvGrpSpPr>
        <p:grpSpPr bwMode="auto">
          <a:xfrm>
            <a:off x="4267200" y="2819400"/>
            <a:ext cx="1117600" cy="1295400"/>
            <a:chOff x="9441" y="2994"/>
            <a:chExt cx="845" cy="1020"/>
          </a:xfrm>
        </p:grpSpPr>
        <p:sp>
          <p:nvSpPr>
            <p:cNvPr id="38951" name="AutoShape 39"/>
            <p:cNvSpPr>
              <a:spLocks noChangeArrowheads="1"/>
            </p:cNvSpPr>
            <p:nvPr/>
          </p:nvSpPr>
          <p:spPr bwMode="auto">
            <a:xfrm>
              <a:off x="9567" y="2994"/>
              <a:ext cx="719" cy="900"/>
            </a:xfrm>
            <a:prstGeom prst="foldedCorner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52" name="AutoShape 40"/>
            <p:cNvSpPr>
              <a:spLocks noChangeArrowheads="1"/>
            </p:cNvSpPr>
            <p:nvPr/>
          </p:nvSpPr>
          <p:spPr bwMode="auto">
            <a:xfrm>
              <a:off x="9504" y="3057"/>
              <a:ext cx="719" cy="900"/>
            </a:xfrm>
            <a:prstGeom prst="foldedCorner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53" name="AutoShape 41"/>
            <p:cNvSpPr>
              <a:spLocks noChangeArrowheads="1"/>
            </p:cNvSpPr>
            <p:nvPr/>
          </p:nvSpPr>
          <p:spPr bwMode="auto">
            <a:xfrm>
              <a:off x="9441" y="3114"/>
              <a:ext cx="719" cy="900"/>
            </a:xfrm>
            <a:prstGeom prst="foldedCorner">
              <a:avLst>
                <a:gd name="adj" fmla="val 125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54" name="Line 42"/>
            <p:cNvSpPr>
              <a:spLocks noChangeShapeType="1"/>
            </p:cNvSpPr>
            <p:nvPr/>
          </p:nvSpPr>
          <p:spPr bwMode="auto">
            <a:xfrm>
              <a:off x="9631" y="3294"/>
              <a:ext cx="39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55" name="Line 43"/>
            <p:cNvSpPr>
              <a:spLocks noChangeShapeType="1"/>
            </p:cNvSpPr>
            <p:nvPr/>
          </p:nvSpPr>
          <p:spPr bwMode="auto">
            <a:xfrm>
              <a:off x="9631" y="3474"/>
              <a:ext cx="39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56" name="Line 44"/>
            <p:cNvSpPr>
              <a:spLocks noChangeShapeType="1"/>
            </p:cNvSpPr>
            <p:nvPr/>
          </p:nvSpPr>
          <p:spPr bwMode="auto">
            <a:xfrm>
              <a:off x="9627" y="3654"/>
              <a:ext cx="39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57" name="Line 45"/>
            <p:cNvSpPr>
              <a:spLocks noChangeShapeType="1"/>
            </p:cNvSpPr>
            <p:nvPr/>
          </p:nvSpPr>
          <p:spPr bwMode="auto">
            <a:xfrm>
              <a:off x="9631" y="3834"/>
              <a:ext cx="39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58" name="Line 46"/>
            <p:cNvSpPr>
              <a:spLocks noChangeShapeType="1"/>
            </p:cNvSpPr>
            <p:nvPr/>
          </p:nvSpPr>
          <p:spPr bwMode="auto">
            <a:xfrm>
              <a:off x="9577" y="3384"/>
              <a:ext cx="45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59" name="Line 47"/>
            <p:cNvSpPr>
              <a:spLocks noChangeShapeType="1"/>
            </p:cNvSpPr>
            <p:nvPr/>
          </p:nvSpPr>
          <p:spPr bwMode="auto">
            <a:xfrm>
              <a:off x="9577" y="3564"/>
              <a:ext cx="45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60" name="Line 48"/>
            <p:cNvSpPr>
              <a:spLocks noChangeShapeType="1"/>
            </p:cNvSpPr>
            <p:nvPr/>
          </p:nvSpPr>
          <p:spPr bwMode="auto">
            <a:xfrm>
              <a:off x="9631" y="3744"/>
              <a:ext cx="39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61" name="Line 49"/>
            <p:cNvSpPr>
              <a:spLocks noChangeShapeType="1"/>
            </p:cNvSpPr>
            <p:nvPr/>
          </p:nvSpPr>
          <p:spPr bwMode="auto">
            <a:xfrm>
              <a:off x="9631" y="3341"/>
              <a:ext cx="39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62" name="Line 50"/>
            <p:cNvSpPr>
              <a:spLocks noChangeShapeType="1"/>
            </p:cNvSpPr>
            <p:nvPr/>
          </p:nvSpPr>
          <p:spPr bwMode="auto">
            <a:xfrm>
              <a:off x="9631" y="3521"/>
              <a:ext cx="39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63" name="Line 51"/>
            <p:cNvSpPr>
              <a:spLocks noChangeShapeType="1"/>
            </p:cNvSpPr>
            <p:nvPr/>
          </p:nvSpPr>
          <p:spPr bwMode="auto">
            <a:xfrm>
              <a:off x="9573" y="3701"/>
              <a:ext cx="45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64" name="Line 52"/>
            <p:cNvSpPr>
              <a:spLocks noChangeShapeType="1"/>
            </p:cNvSpPr>
            <p:nvPr/>
          </p:nvSpPr>
          <p:spPr bwMode="auto">
            <a:xfrm>
              <a:off x="9631" y="3881"/>
              <a:ext cx="39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65" name="Line 53"/>
            <p:cNvSpPr>
              <a:spLocks noChangeShapeType="1"/>
            </p:cNvSpPr>
            <p:nvPr/>
          </p:nvSpPr>
          <p:spPr bwMode="auto">
            <a:xfrm>
              <a:off x="9631" y="3431"/>
              <a:ext cx="39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66" name="Line 54"/>
            <p:cNvSpPr>
              <a:spLocks noChangeShapeType="1"/>
            </p:cNvSpPr>
            <p:nvPr/>
          </p:nvSpPr>
          <p:spPr bwMode="auto">
            <a:xfrm>
              <a:off x="9631" y="3611"/>
              <a:ext cx="39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67" name="Line 55"/>
            <p:cNvSpPr>
              <a:spLocks noChangeShapeType="1"/>
            </p:cNvSpPr>
            <p:nvPr/>
          </p:nvSpPr>
          <p:spPr bwMode="auto">
            <a:xfrm>
              <a:off x="9631" y="3791"/>
              <a:ext cx="39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68" name="Line 56"/>
            <p:cNvSpPr>
              <a:spLocks noChangeShapeType="1"/>
            </p:cNvSpPr>
            <p:nvPr/>
          </p:nvSpPr>
          <p:spPr bwMode="auto">
            <a:xfrm>
              <a:off x="9573" y="3245"/>
              <a:ext cx="45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" name="Group 57"/>
          <p:cNvGrpSpPr>
            <a:grpSpLocks/>
          </p:cNvGrpSpPr>
          <p:nvPr/>
        </p:nvGrpSpPr>
        <p:grpSpPr bwMode="auto">
          <a:xfrm>
            <a:off x="914400" y="2474913"/>
            <a:ext cx="3657600" cy="2174875"/>
            <a:chOff x="576" y="1559"/>
            <a:chExt cx="2592" cy="1370"/>
          </a:xfrm>
        </p:grpSpPr>
        <p:sp>
          <p:nvSpPr>
            <p:cNvPr id="38970" name="Line 58"/>
            <p:cNvSpPr>
              <a:spLocks noChangeShapeType="1"/>
            </p:cNvSpPr>
            <p:nvPr/>
          </p:nvSpPr>
          <p:spPr bwMode="auto">
            <a:xfrm>
              <a:off x="1890" y="1559"/>
              <a:ext cx="5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71" name="Line 59"/>
            <p:cNvSpPr>
              <a:spLocks noChangeShapeType="1"/>
            </p:cNvSpPr>
            <p:nvPr/>
          </p:nvSpPr>
          <p:spPr bwMode="auto">
            <a:xfrm flipH="1">
              <a:off x="1800" y="2928"/>
              <a:ext cx="5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72" name="Oval 60"/>
            <p:cNvSpPr>
              <a:spLocks noChangeArrowheads="1"/>
            </p:cNvSpPr>
            <p:nvPr/>
          </p:nvSpPr>
          <p:spPr bwMode="auto">
            <a:xfrm>
              <a:off x="576" y="1560"/>
              <a:ext cx="2592" cy="1368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8973" name="Text Box 61"/>
          <p:cNvSpPr txBox="1">
            <a:spLocks noChangeArrowheads="1"/>
          </p:cNvSpPr>
          <p:nvPr/>
        </p:nvSpPr>
        <p:spPr bwMode="auto">
          <a:xfrm>
            <a:off x="0" y="1556792"/>
            <a:ext cx="228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dirty="0" smtClean="0">
                <a:cs typeface="Arial" charset="0"/>
              </a:rPr>
              <a:t>Protocol Specification</a:t>
            </a:r>
            <a:endParaRPr lang="ru-RU" sz="3200" dirty="0">
              <a:cs typeface="Arial" charset="0"/>
            </a:endParaRPr>
          </a:p>
        </p:txBody>
      </p:sp>
      <p:grpSp>
        <p:nvGrpSpPr>
          <p:cNvPr id="12" name="Group 62"/>
          <p:cNvGrpSpPr>
            <a:grpSpLocks/>
          </p:cNvGrpSpPr>
          <p:nvPr/>
        </p:nvGrpSpPr>
        <p:grpSpPr bwMode="auto">
          <a:xfrm>
            <a:off x="4800600" y="2473325"/>
            <a:ext cx="3657600" cy="2174875"/>
            <a:chOff x="576" y="1559"/>
            <a:chExt cx="2592" cy="1370"/>
          </a:xfrm>
        </p:grpSpPr>
        <p:sp>
          <p:nvSpPr>
            <p:cNvPr id="38975" name="Line 63"/>
            <p:cNvSpPr>
              <a:spLocks noChangeShapeType="1"/>
            </p:cNvSpPr>
            <p:nvPr/>
          </p:nvSpPr>
          <p:spPr bwMode="auto">
            <a:xfrm>
              <a:off x="1890" y="1559"/>
              <a:ext cx="5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76" name="Line 64"/>
            <p:cNvSpPr>
              <a:spLocks noChangeShapeType="1"/>
            </p:cNvSpPr>
            <p:nvPr/>
          </p:nvSpPr>
          <p:spPr bwMode="auto">
            <a:xfrm flipH="1">
              <a:off x="1800" y="2928"/>
              <a:ext cx="5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977" name="Oval 65"/>
            <p:cNvSpPr>
              <a:spLocks noChangeArrowheads="1"/>
            </p:cNvSpPr>
            <p:nvPr/>
          </p:nvSpPr>
          <p:spPr bwMode="auto">
            <a:xfrm>
              <a:off x="576" y="1560"/>
              <a:ext cx="2592" cy="1368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8978" name="Line 66"/>
          <p:cNvSpPr>
            <a:spLocks noChangeShapeType="1"/>
          </p:cNvSpPr>
          <p:nvPr/>
        </p:nvSpPr>
        <p:spPr bwMode="auto">
          <a:xfrm flipH="1">
            <a:off x="6553200" y="2286000"/>
            <a:ext cx="1588" cy="27432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8979" name="Text Box 67"/>
          <p:cNvSpPr txBox="1">
            <a:spLocks noChangeArrowheads="1"/>
          </p:cNvSpPr>
          <p:nvPr/>
        </p:nvSpPr>
        <p:spPr bwMode="auto">
          <a:xfrm>
            <a:off x="7308304" y="1484784"/>
            <a:ext cx="16573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 dirty="0" smtClean="0">
                <a:cs typeface="Arial" charset="0"/>
              </a:rPr>
              <a:t>Test Suite</a:t>
            </a:r>
            <a:endParaRPr lang="ru-RU" sz="3200" dirty="0">
              <a:cs typeface="Arial" charset="0"/>
            </a:endParaRPr>
          </a:p>
        </p:txBody>
      </p:sp>
      <p:sp>
        <p:nvSpPr>
          <p:cNvPr id="38980" name="Text Box 68"/>
          <p:cNvSpPr txBox="1">
            <a:spLocks noChangeArrowheads="1"/>
          </p:cNvSpPr>
          <p:nvPr/>
        </p:nvSpPr>
        <p:spPr bwMode="auto">
          <a:xfrm>
            <a:off x="1475656" y="5013176"/>
            <a:ext cx="20448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cs typeface="Arial" charset="0"/>
              </a:rPr>
              <a:t>Requirements modeling</a:t>
            </a:r>
            <a:endParaRPr lang="ru-RU" sz="2400" dirty="0">
              <a:cs typeface="Arial" charset="0"/>
            </a:endParaRPr>
          </a:p>
        </p:txBody>
      </p:sp>
      <p:sp>
        <p:nvSpPr>
          <p:cNvPr id="38981" name="Text Box 69"/>
          <p:cNvSpPr txBox="1">
            <a:spLocks noChangeArrowheads="1"/>
          </p:cNvSpPr>
          <p:nvPr/>
        </p:nvSpPr>
        <p:spPr bwMode="auto">
          <a:xfrm>
            <a:off x="5580112" y="5013176"/>
            <a:ext cx="1828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cs typeface="Arial" charset="0"/>
              </a:rPr>
              <a:t>Test Construction</a:t>
            </a:r>
            <a:endParaRPr lang="ru-RU" sz="2400" dirty="0">
              <a:cs typeface="Arial" charset="0"/>
            </a:endParaRPr>
          </a:p>
        </p:txBody>
      </p:sp>
      <p:grpSp>
        <p:nvGrpSpPr>
          <p:cNvPr id="70" name="Group 4"/>
          <p:cNvGrpSpPr>
            <a:grpSpLocks/>
          </p:cNvGrpSpPr>
          <p:nvPr/>
        </p:nvGrpSpPr>
        <p:grpSpPr bwMode="auto">
          <a:xfrm>
            <a:off x="2339752" y="3284984"/>
            <a:ext cx="631304" cy="719336"/>
            <a:chOff x="4401" y="4716"/>
            <a:chExt cx="719" cy="830"/>
          </a:xfrm>
        </p:grpSpPr>
        <p:grpSp>
          <p:nvGrpSpPr>
            <p:cNvPr id="71" name="Group 5"/>
            <p:cNvGrpSpPr>
              <a:grpSpLocks/>
            </p:cNvGrpSpPr>
            <p:nvPr/>
          </p:nvGrpSpPr>
          <p:grpSpPr bwMode="auto">
            <a:xfrm>
              <a:off x="4401" y="4716"/>
              <a:ext cx="719" cy="720"/>
              <a:chOff x="2961" y="4356"/>
              <a:chExt cx="719" cy="720"/>
            </a:xfrm>
          </p:grpSpPr>
          <p:sp>
            <p:nvSpPr>
              <p:cNvPr id="83" name="AutoShape 6"/>
              <p:cNvSpPr>
                <a:spLocks noChangeArrowheads="1"/>
              </p:cNvSpPr>
              <p:nvPr/>
            </p:nvSpPr>
            <p:spPr bwMode="auto">
              <a:xfrm>
                <a:off x="2961" y="4356"/>
                <a:ext cx="719" cy="720"/>
              </a:xfrm>
              <a:prstGeom prst="smileyFace">
                <a:avLst>
                  <a:gd name="adj" fmla="val 4653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4" name="Line 7"/>
              <p:cNvSpPr>
                <a:spLocks noChangeShapeType="1"/>
              </p:cNvSpPr>
              <p:nvPr/>
            </p:nvSpPr>
            <p:spPr bwMode="auto">
              <a:xfrm flipH="1">
                <a:off x="3322" y="4677"/>
                <a:ext cx="1" cy="14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2" name="Group 8"/>
            <p:cNvGrpSpPr>
              <a:grpSpLocks/>
            </p:cNvGrpSpPr>
            <p:nvPr/>
          </p:nvGrpSpPr>
          <p:grpSpPr bwMode="auto">
            <a:xfrm>
              <a:off x="4561" y="4886"/>
              <a:ext cx="410" cy="180"/>
              <a:chOff x="5121" y="6246"/>
              <a:chExt cx="410" cy="180"/>
            </a:xfrm>
          </p:grpSpPr>
          <p:sp>
            <p:nvSpPr>
              <p:cNvPr id="80" name="Oval 9"/>
              <p:cNvSpPr>
                <a:spLocks noChangeArrowheads="1"/>
              </p:cNvSpPr>
              <p:nvPr/>
            </p:nvSpPr>
            <p:spPr bwMode="auto">
              <a:xfrm>
                <a:off x="5121" y="6246"/>
                <a:ext cx="180" cy="18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1" name="Oval 10"/>
              <p:cNvSpPr>
                <a:spLocks noChangeArrowheads="1"/>
              </p:cNvSpPr>
              <p:nvPr/>
            </p:nvSpPr>
            <p:spPr bwMode="auto">
              <a:xfrm>
                <a:off x="5351" y="6246"/>
                <a:ext cx="180" cy="18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" name="Line 11"/>
              <p:cNvSpPr>
                <a:spLocks noChangeShapeType="1"/>
              </p:cNvSpPr>
              <p:nvPr/>
            </p:nvSpPr>
            <p:spPr bwMode="auto">
              <a:xfrm>
                <a:off x="5293" y="6336"/>
                <a:ext cx="68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3" name="Group 12"/>
            <p:cNvGrpSpPr>
              <a:grpSpLocks/>
            </p:cNvGrpSpPr>
            <p:nvPr/>
          </p:nvGrpSpPr>
          <p:grpSpPr bwMode="auto">
            <a:xfrm>
              <a:off x="4640" y="5376"/>
              <a:ext cx="251" cy="170"/>
              <a:chOff x="6270" y="7897"/>
              <a:chExt cx="251" cy="170"/>
            </a:xfrm>
          </p:grpSpPr>
          <p:sp>
            <p:nvSpPr>
              <p:cNvPr id="74" name="Line 13"/>
              <p:cNvSpPr>
                <a:spLocks noChangeShapeType="1"/>
              </p:cNvSpPr>
              <p:nvPr/>
            </p:nvSpPr>
            <p:spPr bwMode="auto">
              <a:xfrm rot="10800000" flipH="1">
                <a:off x="6370" y="7897"/>
                <a:ext cx="1" cy="17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5" name="Line 14"/>
              <p:cNvSpPr>
                <a:spLocks noChangeShapeType="1"/>
              </p:cNvSpPr>
              <p:nvPr/>
            </p:nvSpPr>
            <p:spPr bwMode="auto">
              <a:xfrm rot="10800000" flipH="1">
                <a:off x="6420" y="7897"/>
                <a:ext cx="1" cy="17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6" name="Line 15"/>
              <p:cNvSpPr>
                <a:spLocks noChangeShapeType="1"/>
              </p:cNvSpPr>
              <p:nvPr/>
            </p:nvSpPr>
            <p:spPr bwMode="auto">
              <a:xfrm rot="10800000" flipH="1">
                <a:off x="6321" y="7905"/>
                <a:ext cx="1" cy="14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7" name="Line 16"/>
              <p:cNvSpPr>
                <a:spLocks noChangeShapeType="1"/>
              </p:cNvSpPr>
              <p:nvPr/>
            </p:nvSpPr>
            <p:spPr bwMode="auto">
              <a:xfrm rot="10800000" flipH="1">
                <a:off x="6270" y="7903"/>
                <a:ext cx="1" cy="1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8" name="Line 17"/>
              <p:cNvSpPr>
                <a:spLocks noChangeShapeType="1"/>
              </p:cNvSpPr>
              <p:nvPr/>
            </p:nvSpPr>
            <p:spPr bwMode="auto">
              <a:xfrm rot="10800000" flipH="1">
                <a:off x="6520" y="7903"/>
                <a:ext cx="1" cy="1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9" name="Line 18"/>
              <p:cNvSpPr>
                <a:spLocks noChangeShapeType="1"/>
              </p:cNvSpPr>
              <p:nvPr/>
            </p:nvSpPr>
            <p:spPr bwMode="auto">
              <a:xfrm rot="10800000" flipH="1">
                <a:off x="6471" y="7905"/>
                <a:ext cx="1" cy="14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00" name="Группа 99"/>
          <p:cNvGrpSpPr/>
          <p:nvPr/>
        </p:nvGrpSpPr>
        <p:grpSpPr>
          <a:xfrm>
            <a:off x="6228184" y="2804998"/>
            <a:ext cx="631304" cy="696010"/>
            <a:chOff x="4788024" y="5013176"/>
            <a:chExt cx="631304" cy="696010"/>
          </a:xfrm>
        </p:grpSpPr>
        <p:grpSp>
          <p:nvGrpSpPr>
            <p:cNvPr id="86" name="Group 5"/>
            <p:cNvGrpSpPr>
              <a:grpSpLocks/>
            </p:cNvGrpSpPr>
            <p:nvPr/>
          </p:nvGrpSpPr>
          <p:grpSpPr bwMode="auto">
            <a:xfrm>
              <a:off x="4788024" y="5085184"/>
              <a:ext cx="631304" cy="624002"/>
              <a:chOff x="2961" y="4356"/>
              <a:chExt cx="719" cy="720"/>
            </a:xfrm>
          </p:grpSpPr>
          <p:sp>
            <p:nvSpPr>
              <p:cNvPr id="98" name="AutoShape 6"/>
              <p:cNvSpPr>
                <a:spLocks noChangeArrowheads="1"/>
              </p:cNvSpPr>
              <p:nvPr/>
            </p:nvSpPr>
            <p:spPr bwMode="auto">
              <a:xfrm>
                <a:off x="2961" y="4356"/>
                <a:ext cx="719" cy="720"/>
              </a:xfrm>
              <a:prstGeom prst="smileyFace">
                <a:avLst>
                  <a:gd name="adj" fmla="val 4653"/>
                </a:avLst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9" name="Line 7"/>
              <p:cNvSpPr>
                <a:spLocks noChangeShapeType="1"/>
              </p:cNvSpPr>
              <p:nvPr/>
            </p:nvSpPr>
            <p:spPr bwMode="auto">
              <a:xfrm flipH="1">
                <a:off x="3322" y="4677"/>
                <a:ext cx="1" cy="14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7" name="Group 8"/>
            <p:cNvGrpSpPr>
              <a:grpSpLocks/>
            </p:cNvGrpSpPr>
            <p:nvPr/>
          </p:nvGrpSpPr>
          <p:grpSpPr bwMode="auto">
            <a:xfrm>
              <a:off x="4928509" y="5232518"/>
              <a:ext cx="359993" cy="156001"/>
              <a:chOff x="5121" y="6246"/>
              <a:chExt cx="410" cy="180"/>
            </a:xfrm>
          </p:grpSpPr>
          <p:sp>
            <p:nvSpPr>
              <p:cNvPr id="95" name="Oval 9"/>
              <p:cNvSpPr>
                <a:spLocks noChangeArrowheads="1"/>
              </p:cNvSpPr>
              <p:nvPr/>
            </p:nvSpPr>
            <p:spPr bwMode="auto">
              <a:xfrm>
                <a:off x="5121" y="6246"/>
                <a:ext cx="180" cy="18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6" name="Oval 10"/>
              <p:cNvSpPr>
                <a:spLocks noChangeArrowheads="1"/>
              </p:cNvSpPr>
              <p:nvPr/>
            </p:nvSpPr>
            <p:spPr bwMode="auto">
              <a:xfrm>
                <a:off x="5351" y="6246"/>
                <a:ext cx="180" cy="18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7" name="Line 11"/>
              <p:cNvSpPr>
                <a:spLocks noChangeShapeType="1"/>
              </p:cNvSpPr>
              <p:nvPr/>
            </p:nvSpPr>
            <p:spPr bwMode="auto">
              <a:xfrm>
                <a:off x="5293" y="6336"/>
                <a:ext cx="68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8" name="Group 12"/>
            <p:cNvGrpSpPr>
              <a:grpSpLocks/>
            </p:cNvGrpSpPr>
            <p:nvPr/>
          </p:nvGrpSpPr>
          <p:grpSpPr bwMode="auto">
            <a:xfrm>
              <a:off x="5004048" y="5013176"/>
              <a:ext cx="220386" cy="147334"/>
              <a:chOff x="6270" y="7897"/>
              <a:chExt cx="251" cy="170"/>
            </a:xfrm>
          </p:grpSpPr>
          <p:sp>
            <p:nvSpPr>
              <p:cNvPr id="89" name="Line 13"/>
              <p:cNvSpPr>
                <a:spLocks noChangeShapeType="1"/>
              </p:cNvSpPr>
              <p:nvPr/>
            </p:nvSpPr>
            <p:spPr bwMode="auto">
              <a:xfrm rot="10800000" flipH="1">
                <a:off x="6370" y="7897"/>
                <a:ext cx="1" cy="17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0" name="Line 14"/>
              <p:cNvSpPr>
                <a:spLocks noChangeShapeType="1"/>
              </p:cNvSpPr>
              <p:nvPr/>
            </p:nvSpPr>
            <p:spPr bwMode="auto">
              <a:xfrm rot="10800000" flipH="1">
                <a:off x="6420" y="7897"/>
                <a:ext cx="1" cy="17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1" name="Line 15"/>
              <p:cNvSpPr>
                <a:spLocks noChangeShapeType="1"/>
              </p:cNvSpPr>
              <p:nvPr/>
            </p:nvSpPr>
            <p:spPr bwMode="auto">
              <a:xfrm rot="10800000" flipH="1">
                <a:off x="6321" y="7905"/>
                <a:ext cx="1" cy="14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" name="Line 16"/>
              <p:cNvSpPr>
                <a:spLocks noChangeShapeType="1"/>
              </p:cNvSpPr>
              <p:nvPr/>
            </p:nvSpPr>
            <p:spPr bwMode="auto">
              <a:xfrm rot="10800000" flipH="1">
                <a:off x="6270" y="7903"/>
                <a:ext cx="1" cy="1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" name="Line 17"/>
              <p:cNvSpPr>
                <a:spLocks noChangeShapeType="1"/>
              </p:cNvSpPr>
              <p:nvPr/>
            </p:nvSpPr>
            <p:spPr bwMode="auto">
              <a:xfrm rot="10800000" flipH="1">
                <a:off x="6520" y="7903"/>
                <a:ext cx="1" cy="1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" name="Line 18"/>
              <p:cNvSpPr>
                <a:spLocks noChangeShapeType="1"/>
              </p:cNvSpPr>
              <p:nvPr/>
            </p:nvSpPr>
            <p:spPr bwMode="auto">
              <a:xfrm rot="10800000" flipH="1">
                <a:off x="6471" y="7905"/>
                <a:ext cx="1" cy="14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pic>
        <p:nvPicPr>
          <p:cNvPr id="1026" name="Picture 2" descr="C:\Program Files (x86)\Microsoft Office\MEDIA\CAGCAT10\j029298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3717032"/>
            <a:ext cx="708702" cy="699562"/>
          </a:xfrm>
          <a:prstGeom prst="rect">
            <a:avLst/>
          </a:prstGeom>
          <a:noFill/>
        </p:spPr>
      </p:pic>
      <p:sp>
        <p:nvSpPr>
          <p:cNvPr id="103" name="Дата 10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10.05.2012</a:t>
            </a:r>
            <a:endParaRPr lang="ru-RU"/>
          </a:p>
        </p:txBody>
      </p:sp>
      <p:sp>
        <p:nvSpPr>
          <p:cNvPr id="104" name="Номер слайда 10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E9DE-1368-4C35-9826-12D8CFBF3E2D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105" name="Нижний колонтитул 10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Information Technologies and Management, Almaty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Model-Based Testing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Tests are constructed from a model of the protocol in automated fashion</a:t>
            </a:r>
          </a:p>
          <a:p>
            <a:r>
              <a:rPr lang="en-US" dirty="0" smtClean="0"/>
              <a:t>Models capture requirements from the protocol specification</a:t>
            </a:r>
          </a:p>
          <a:p>
            <a:pPr lvl="1"/>
            <a:r>
              <a:rPr lang="en-US" dirty="0" smtClean="0"/>
              <a:t>Machine readable, unambiguous</a:t>
            </a:r>
          </a:p>
          <a:p>
            <a:pPr lvl="1"/>
            <a:r>
              <a:rPr lang="en-US" dirty="0" smtClean="0"/>
              <a:t>= Formal Specification</a:t>
            </a:r>
          </a:p>
          <a:p>
            <a:r>
              <a:rPr lang="en-US" dirty="0" smtClean="0"/>
              <a:t>Test construction is</a:t>
            </a:r>
          </a:p>
          <a:p>
            <a:pPr lvl="1"/>
            <a:r>
              <a:rPr lang="en-US" dirty="0" smtClean="0"/>
              <a:t>Nearly exhaustive</a:t>
            </a:r>
          </a:p>
          <a:p>
            <a:pPr lvl="1"/>
            <a:r>
              <a:rPr lang="en-US" dirty="0" smtClean="0"/>
              <a:t>With well-defined coverage</a:t>
            </a:r>
          </a:p>
          <a:p>
            <a:pPr lvl="1"/>
            <a:r>
              <a:rPr lang="en-US" dirty="0" err="1" smtClean="0"/>
              <a:t>Trackable</a:t>
            </a:r>
            <a:r>
              <a:rPr lang="en-US" dirty="0" smtClean="0"/>
              <a:t> to the initial specification through model</a:t>
            </a:r>
          </a:p>
          <a:p>
            <a:pPr lvl="1"/>
            <a:r>
              <a:rPr lang="en-US" dirty="0" smtClean="0"/>
              <a:t>Less amount of manual code compared to manual test case development</a:t>
            </a:r>
          </a:p>
          <a:p>
            <a:r>
              <a:rPr lang="en-US" dirty="0" smtClean="0"/>
              <a:t>Testing effort and quality</a:t>
            </a:r>
          </a:p>
          <a:p>
            <a:pPr lvl="1"/>
            <a:r>
              <a:rPr lang="en-US" dirty="0" smtClean="0"/>
              <a:t>up to 5 times less than manual test case development</a:t>
            </a:r>
          </a:p>
          <a:p>
            <a:pPr lvl="1"/>
            <a:r>
              <a:rPr lang="en-US" dirty="0" smtClean="0"/>
              <a:t>Better test coverage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10.05.2012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E9DE-1368-4C35-9826-12D8CFBF3E2D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Information Technologies and Management, Almaty</a:t>
            </a: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Practitioners’ Requirements to MBT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Models</a:t>
            </a:r>
          </a:p>
          <a:p>
            <a:pPr lvl="1"/>
            <a:r>
              <a:rPr lang="en-US" dirty="0" smtClean="0"/>
              <a:t>Comprehensible, easy to read</a:t>
            </a:r>
          </a:p>
          <a:p>
            <a:pPr lvl="1"/>
            <a:r>
              <a:rPr lang="en-US" dirty="0" smtClean="0"/>
              <a:t>Straightforward, easy to write</a:t>
            </a:r>
          </a:p>
          <a:p>
            <a:r>
              <a:rPr lang="en-US" dirty="0" smtClean="0"/>
              <a:t>Test generation</a:t>
            </a:r>
          </a:p>
          <a:p>
            <a:pPr lvl="1"/>
            <a:r>
              <a:rPr lang="en-US" dirty="0" smtClean="0"/>
              <a:t>Modular: produce tests for separate features</a:t>
            </a:r>
          </a:p>
          <a:p>
            <a:pPr lvl="1"/>
            <a:r>
              <a:rPr lang="en-US" dirty="0" smtClean="0"/>
              <a:t>Comprehensive: easy to read</a:t>
            </a:r>
          </a:p>
          <a:p>
            <a:pPr lvl="1"/>
            <a:r>
              <a:rPr lang="en-US" dirty="0" smtClean="0"/>
              <a:t>Reproducible: tests for same SUT should behave in the same way</a:t>
            </a:r>
          </a:p>
          <a:p>
            <a:pPr lvl="1"/>
            <a:r>
              <a:rPr lang="en-US" dirty="0" err="1" smtClean="0"/>
              <a:t>Trackable</a:t>
            </a:r>
            <a:r>
              <a:rPr lang="en-US" dirty="0" smtClean="0"/>
              <a:t>: detailed logs for post-mortem analysis</a:t>
            </a:r>
          </a:p>
          <a:p>
            <a:r>
              <a:rPr lang="en-US" dirty="0" smtClean="0"/>
              <a:t>Ease of use</a:t>
            </a:r>
          </a:p>
          <a:p>
            <a:pPr lvl="1"/>
            <a:r>
              <a:rPr lang="en-US" dirty="0" smtClean="0"/>
              <a:t>Accessible tools</a:t>
            </a:r>
          </a:p>
          <a:p>
            <a:pPr lvl="1"/>
            <a:r>
              <a:rPr lang="en-US" dirty="0" smtClean="0"/>
              <a:t>Reasonable labor cost</a:t>
            </a:r>
          </a:p>
          <a:p>
            <a:pPr lvl="1"/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10.05.2012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E9DE-1368-4C35-9826-12D8CFBF3E2D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Information Technologies and Management, Almaty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 to MBT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Using special-purpose languages for models (SDL, LOTOS, VDM …)</a:t>
            </a:r>
          </a:p>
          <a:p>
            <a:pPr lvl="1"/>
            <a:r>
              <a:rPr lang="en-US" dirty="0" smtClean="0"/>
              <a:t>Not easy to read, not easy to write, expensive and rare tools</a:t>
            </a:r>
          </a:p>
          <a:p>
            <a:r>
              <a:rPr lang="en-US" dirty="0" smtClean="0"/>
              <a:t>Using graphical notations (UML + constraints)</a:t>
            </a:r>
          </a:p>
          <a:p>
            <a:pPr lvl="1"/>
            <a:r>
              <a:rPr lang="en-US" dirty="0" smtClean="0"/>
              <a:t>Difficult to develop complete models for real-life protocols</a:t>
            </a:r>
          </a:p>
          <a:p>
            <a:pPr lvl="1"/>
            <a:r>
              <a:rPr lang="en-US" dirty="0" smtClean="0"/>
              <a:t>Limited tool support</a:t>
            </a:r>
          </a:p>
          <a:p>
            <a:r>
              <a:rPr lang="en-US" dirty="0" smtClean="0"/>
              <a:t>Using programming languages</a:t>
            </a:r>
          </a:p>
          <a:p>
            <a:pPr lvl="1"/>
            <a:r>
              <a:rPr lang="en-US" dirty="0" smtClean="0"/>
              <a:t>Java Markup Language</a:t>
            </a:r>
          </a:p>
          <a:p>
            <a:pPr lvl="1"/>
            <a:r>
              <a:rPr lang="en-US" b="1" dirty="0" err="1" smtClean="0"/>
              <a:t>NModel</a:t>
            </a:r>
            <a:r>
              <a:rPr lang="en-US" b="1" dirty="0" smtClean="0"/>
              <a:t> – pure C#</a:t>
            </a:r>
          </a:p>
          <a:p>
            <a:pPr lvl="1"/>
            <a:r>
              <a:rPr lang="en-US" b="1" dirty="0" err="1" smtClean="0"/>
              <a:t>SpecSharp</a:t>
            </a:r>
            <a:r>
              <a:rPr lang="en-US" b="1" dirty="0" smtClean="0"/>
              <a:t> – extension of C#</a:t>
            </a:r>
          </a:p>
          <a:p>
            <a:pPr lvl="2"/>
            <a:r>
              <a:rPr lang="en-US" b="1" dirty="0" smtClean="0"/>
              <a:t>Integrated with MS </a:t>
            </a:r>
            <a:r>
              <a:rPr lang="en-US" b="1" smtClean="0"/>
              <a:t>Visual Studio!</a:t>
            </a:r>
            <a:endParaRPr lang="en-US" b="1" dirty="0" smtClean="0"/>
          </a:p>
          <a:p>
            <a:pPr lvl="1"/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10.05.2012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E9DE-1368-4C35-9826-12D8CFBF3E2D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Information Technologies and Management, Almaty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ser_presentation_r">
  <a:themeElements>
    <a:clrScheme name="disser_presentation_r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CC"/>
      </a:hlink>
      <a:folHlink>
        <a:srgbClr val="B2B2B2"/>
      </a:folHlink>
    </a:clrScheme>
    <a:fontScheme name="disser_presentation_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isser_presentation_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ser_presentation_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ser_presentation_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ser_presentation_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ser_presentation_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ser_presentation_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ser_presentation_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ser_presentation_r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Sevigator Microsoft 2012-02</Template>
  <TotalTime>2572</TotalTime>
  <Words>1017</Words>
  <Application>Microsoft Office PowerPoint</Application>
  <PresentationFormat>Экран (4:3)</PresentationFormat>
  <Paragraphs>221</Paragraphs>
  <Slides>17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disser_presentation_r</vt:lpstr>
      <vt:lpstr> Model based conformance testing of communication protocols in common programming language </vt:lpstr>
      <vt:lpstr>Conformance testing of Telecom Protocols</vt:lpstr>
      <vt:lpstr>Conformance testing of Telecom Protocols</vt:lpstr>
      <vt:lpstr>Industrial Methodology</vt:lpstr>
      <vt:lpstr>Industrial Approach to Conformance Testing</vt:lpstr>
      <vt:lpstr>Model-Based Testing</vt:lpstr>
      <vt:lpstr>Model-Based Testing</vt:lpstr>
      <vt:lpstr>Practitioners’ Requirements to MBT</vt:lpstr>
      <vt:lpstr>Approaches to MBT</vt:lpstr>
      <vt:lpstr>Approaches to MBT</vt:lpstr>
      <vt:lpstr>PyTESK: MBT in Python</vt:lpstr>
      <vt:lpstr>PyTESK Models</vt:lpstr>
      <vt:lpstr>PyTESK Models</vt:lpstr>
      <vt:lpstr>Test Construction</vt:lpstr>
      <vt:lpstr>Test Specification in Python</vt:lpstr>
      <vt:lpstr>Discussion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Methods in Common Progrmming Language</dc:title>
  <dc:creator>Nikolay Pakulin</dc:creator>
  <cp:lastModifiedBy>Nikolay Pakulin</cp:lastModifiedBy>
  <cp:revision>70</cp:revision>
  <dcterms:created xsi:type="dcterms:W3CDTF">2012-05-08T08:52:49Z</dcterms:created>
  <dcterms:modified xsi:type="dcterms:W3CDTF">2012-05-10T05:39:58Z</dcterms:modified>
</cp:coreProperties>
</file>